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6" r:id="rId1"/>
    <p:sldMasterId id="2147483820" r:id="rId2"/>
    <p:sldMasterId id="2147483824" r:id="rId3"/>
    <p:sldMasterId id="2147483840" r:id="rId4"/>
    <p:sldMasterId id="2147483852" r:id="rId5"/>
  </p:sldMasterIdLst>
  <p:notesMasterIdLst>
    <p:notesMasterId r:id="rId48"/>
  </p:notesMasterIdLst>
  <p:handoutMasterIdLst>
    <p:handoutMasterId r:id="rId49"/>
  </p:handoutMasterIdLst>
  <p:sldIdLst>
    <p:sldId id="509" r:id="rId6"/>
    <p:sldId id="510" r:id="rId7"/>
    <p:sldId id="511" r:id="rId8"/>
    <p:sldId id="512" r:id="rId9"/>
    <p:sldId id="513" r:id="rId10"/>
    <p:sldId id="514" r:id="rId11"/>
    <p:sldId id="515" r:id="rId12"/>
    <p:sldId id="516" r:id="rId13"/>
    <p:sldId id="517" r:id="rId14"/>
    <p:sldId id="518" r:id="rId15"/>
    <p:sldId id="519" r:id="rId16"/>
    <p:sldId id="520" r:id="rId17"/>
    <p:sldId id="521" r:id="rId18"/>
    <p:sldId id="522" r:id="rId19"/>
    <p:sldId id="523" r:id="rId20"/>
    <p:sldId id="524" r:id="rId21"/>
    <p:sldId id="525" r:id="rId22"/>
    <p:sldId id="526" r:id="rId23"/>
    <p:sldId id="527" r:id="rId24"/>
    <p:sldId id="528" r:id="rId25"/>
    <p:sldId id="529" r:id="rId26"/>
    <p:sldId id="530" r:id="rId27"/>
    <p:sldId id="531" r:id="rId28"/>
    <p:sldId id="532" r:id="rId29"/>
    <p:sldId id="533" r:id="rId30"/>
    <p:sldId id="534" r:id="rId31"/>
    <p:sldId id="535" r:id="rId32"/>
    <p:sldId id="536" r:id="rId33"/>
    <p:sldId id="537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548" r:id="rId45"/>
    <p:sldId id="549" r:id="rId46"/>
    <p:sldId id="550" r:id="rId47"/>
  </p:sldIdLst>
  <p:sldSz cx="9144000" cy="5143500" type="screen16x9"/>
  <p:notesSz cx="9939338" cy="6807200"/>
  <p:embeddedFontLs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微軟正黑體" panose="020B0604030504040204" pitchFamily="34" charset="-12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Garamond" panose="02020404030301010803" pitchFamily="18" charset="0"/>
      <p:regular r:id="rId62"/>
      <p:bold r:id="rId63"/>
      <p:italic r:id="rId64"/>
    </p:embeddedFont>
    <p:embeddedFont>
      <p:font typeface="Tahoma" panose="020B0604030504040204" pitchFamily="34" charset="0"/>
      <p:regular r:id="rId65"/>
      <p:bold r:id="rId66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629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269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69016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5379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1668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37958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194324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0670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99"/>
    <a:srgbClr val="258993"/>
    <a:srgbClr val="37BFCD"/>
    <a:srgbClr val="9FE9FB"/>
    <a:srgbClr val="81E7CC"/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2544" y="-1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068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98B33-6973-4B10-BA12-BC0F11323603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068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6F32-D126-40F4-B1EF-63B84CBC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8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頁首版面配置區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1" name="日期版面配置區 2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068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E73282F-A6A3-4D8A-9AEF-809237EBAC25}" type="datetimeFigureOut">
              <a:rPr lang="zh-TW" altLang="en-US"/>
              <a:pPr>
                <a:defRPr/>
              </a:pPr>
              <a:t>2017/11/8</a:t>
            </a:fld>
            <a:endParaRPr lang="en-US"/>
          </a:p>
        </p:txBody>
      </p:sp>
      <p:sp>
        <p:nvSpPr>
          <p:cNvPr id="47108" name="投影片圖像版面配置區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703513" y="511175"/>
            <a:ext cx="453231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備忘稿版面配置區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394" y="3232888"/>
            <a:ext cx="7950552" cy="30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054" name="頁尾版面配置區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5" name="投影片編號版面配置區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068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itchFamily="34" charset="0"/>
              <a:buNone/>
              <a:defRPr sz="1200" i="0">
                <a:latin typeface="Garamond" pitchFamily="18" charset="0"/>
              </a:defRPr>
            </a:lvl1pPr>
          </a:lstStyle>
          <a:p>
            <a:pPr>
              <a:defRPr/>
            </a:pPr>
            <a:fld id="{7E6C86B8-10FF-449E-A80A-9D91FF4B7E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521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62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26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690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537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1668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58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324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670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0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811463" y="828675"/>
            <a:ext cx="3978275" cy="22383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一對一行銷重視的是「顧客佔有率」，而大眾行銷尊崇的是「市場佔有率」。市場佔有率是以產品為中心，要把一種產品賣給市場上更多的顧客；顧客佔有率則是以顧客為中心，要把更多的產品賣給同一位顧客。顧客佔有率是指對顧客終身消費總額的佔有率，爭取同一位顧客一生都使用你的產品，甚至發掘顧客一生中各個階段的消費潛能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2F3B0-F1A9-4975-90DB-3C3E55E8F2D4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3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5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 smtClean="0"/>
              <a:t>Shopcom</a:t>
            </a:r>
            <a:r>
              <a:rPr lang="zh-TW" altLang="en-US" dirty="0" smtClean="0"/>
              <a:t> 所提供的工具越來越方便優惠客戶方便店主，我們是否在認真的使用各種工具好好的服務好客戶做好 </a:t>
            </a:r>
            <a:r>
              <a:rPr lang="en-US" altLang="zh-TW" dirty="0" smtClean="0"/>
              <a:t>1</a:t>
            </a:r>
            <a:r>
              <a:rPr lang="zh-TW" altLang="en-US" dirty="0" smtClean="0"/>
              <a:t> 對 </a:t>
            </a:r>
            <a:r>
              <a:rPr lang="en-US" altLang="zh-TW" dirty="0" smtClean="0"/>
              <a:t>1</a:t>
            </a:r>
            <a:r>
              <a:rPr lang="zh-TW" altLang="en-US" dirty="0" smtClean="0"/>
              <a:t> 呢？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1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2" tIns="34289" rIns="68472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 algn="ctr">
              <a:buNone/>
              <a:defRPr sz="1800"/>
            </a:lvl1pPr>
            <a:lvl2pPr marL="342254" indent="0" algn="ctr">
              <a:buNone/>
              <a:defRPr sz="1500"/>
            </a:lvl2pPr>
            <a:lvl3pPr marL="684576" indent="0" algn="ctr">
              <a:buNone/>
              <a:defRPr sz="1400"/>
            </a:lvl3pPr>
            <a:lvl4pPr marL="1026864" indent="0" algn="ctr">
              <a:buNone/>
              <a:defRPr sz="1200"/>
            </a:lvl4pPr>
            <a:lvl5pPr marL="1369152" indent="0" algn="ctr">
              <a:buNone/>
              <a:defRPr sz="1200"/>
            </a:lvl5pPr>
            <a:lvl6pPr marL="1711475" indent="0" algn="ctr">
              <a:buNone/>
              <a:defRPr sz="1200"/>
            </a:lvl6pPr>
            <a:lvl7pPr marL="2053727" indent="0" algn="ctr">
              <a:buNone/>
              <a:defRPr sz="1200"/>
            </a:lvl7pPr>
            <a:lvl8pPr marL="2395980" indent="0" algn="ctr">
              <a:buNone/>
              <a:defRPr sz="1200"/>
            </a:lvl8pPr>
            <a:lvl9pPr marL="273823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95" tIns="34289" rIns="68495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95" tIns="34289" rIns="68495" bIns="34289"/>
          <a:lstStyle>
            <a:lvl1pPr marL="0" indent="0" algn="ctr">
              <a:buNone/>
              <a:defRPr sz="1800"/>
            </a:lvl1pPr>
            <a:lvl2pPr marL="342389" indent="0" algn="ctr">
              <a:buNone/>
              <a:defRPr sz="1500"/>
            </a:lvl2pPr>
            <a:lvl3pPr marL="684831" indent="0" algn="ctr">
              <a:buNone/>
              <a:defRPr sz="1400"/>
            </a:lvl3pPr>
            <a:lvl4pPr marL="1027247" indent="0" algn="ctr">
              <a:buNone/>
              <a:defRPr sz="1200"/>
            </a:lvl4pPr>
            <a:lvl5pPr marL="1369662" indent="0" algn="ctr">
              <a:buNone/>
              <a:defRPr sz="1200"/>
            </a:lvl5pPr>
            <a:lvl6pPr marL="1712105" indent="0" algn="ctr">
              <a:buNone/>
              <a:defRPr sz="1200"/>
            </a:lvl6pPr>
            <a:lvl7pPr marL="2054492" indent="0" algn="ctr">
              <a:buNone/>
              <a:defRPr sz="1200"/>
            </a:lvl7pPr>
            <a:lvl8pPr marL="2396880" indent="0" algn="ctr">
              <a:buNone/>
              <a:defRPr sz="1200"/>
            </a:lvl8pPr>
            <a:lvl9pPr marL="2739269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368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95" tIns="34289" rIns="6849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95" tIns="34289" rIns="6849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0007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</p:spPr>
        <p:txBody>
          <a:bodyPr lIns="68495" tIns="34289" rIns="68495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95" tIns="34289" rIns="68495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6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0254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95" tIns="34289" rIns="6849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495" tIns="34289" rIns="6849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495" tIns="34289" rIns="6849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239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495" tIns="34289" rIns="6849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495" tIns="34289" rIns="68495" bIns="34289" anchor="b"/>
          <a:lstStyle>
            <a:lvl1pPr marL="0" indent="0">
              <a:buNone/>
              <a:defRPr sz="1800" b="1"/>
            </a:lvl1pPr>
            <a:lvl2pPr marL="342389" indent="0">
              <a:buNone/>
              <a:defRPr sz="1500" b="1"/>
            </a:lvl2pPr>
            <a:lvl3pPr marL="684831" indent="0">
              <a:buNone/>
              <a:defRPr sz="1400" b="1"/>
            </a:lvl3pPr>
            <a:lvl4pPr marL="1027247" indent="0">
              <a:buNone/>
              <a:defRPr sz="1200" b="1"/>
            </a:lvl4pPr>
            <a:lvl5pPr marL="1369662" indent="0">
              <a:buNone/>
              <a:defRPr sz="1200" b="1"/>
            </a:lvl5pPr>
            <a:lvl6pPr marL="1712105" indent="0">
              <a:buNone/>
              <a:defRPr sz="1200" b="1"/>
            </a:lvl6pPr>
            <a:lvl7pPr marL="2054492" indent="0">
              <a:buNone/>
              <a:defRPr sz="1200" b="1"/>
            </a:lvl7pPr>
            <a:lvl8pPr marL="2396880" indent="0">
              <a:buNone/>
              <a:defRPr sz="1200" b="1"/>
            </a:lvl8pPr>
            <a:lvl9pPr marL="273926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495" tIns="34289" rIns="6849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495" tIns="34289" rIns="68495" bIns="34289" anchor="b"/>
          <a:lstStyle>
            <a:lvl1pPr marL="0" indent="0">
              <a:buNone/>
              <a:defRPr sz="1800" b="1"/>
            </a:lvl1pPr>
            <a:lvl2pPr marL="342389" indent="0">
              <a:buNone/>
              <a:defRPr sz="1500" b="1"/>
            </a:lvl2pPr>
            <a:lvl3pPr marL="684831" indent="0">
              <a:buNone/>
              <a:defRPr sz="1400" b="1"/>
            </a:lvl3pPr>
            <a:lvl4pPr marL="1027247" indent="0">
              <a:buNone/>
              <a:defRPr sz="1200" b="1"/>
            </a:lvl4pPr>
            <a:lvl5pPr marL="1369662" indent="0">
              <a:buNone/>
              <a:defRPr sz="1200" b="1"/>
            </a:lvl5pPr>
            <a:lvl6pPr marL="1712105" indent="0">
              <a:buNone/>
              <a:defRPr sz="1200" b="1"/>
            </a:lvl6pPr>
            <a:lvl7pPr marL="2054492" indent="0">
              <a:buNone/>
              <a:defRPr sz="1200" b="1"/>
            </a:lvl7pPr>
            <a:lvl8pPr marL="2396880" indent="0">
              <a:buNone/>
              <a:defRPr sz="1200" b="1"/>
            </a:lvl8pPr>
            <a:lvl9pPr marL="273926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495" tIns="34289" rIns="6849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3138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95" tIns="34289" rIns="6849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2484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2395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495" tIns="34289" rIns="68495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6"/>
            <a:ext cx="4629150" cy="3655219"/>
          </a:xfrm>
          <a:prstGeom prst="rect">
            <a:avLst/>
          </a:prstGeom>
        </p:spPr>
        <p:txBody>
          <a:bodyPr lIns="68495" tIns="34289" rIns="68495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495" tIns="34289" rIns="68495" bIns="34289"/>
          <a:lstStyle>
            <a:lvl1pPr marL="0" indent="0">
              <a:buNone/>
              <a:defRPr sz="1200"/>
            </a:lvl1pPr>
            <a:lvl2pPr marL="342389" indent="0">
              <a:buNone/>
              <a:defRPr sz="1100"/>
            </a:lvl2pPr>
            <a:lvl3pPr marL="684831" indent="0">
              <a:buNone/>
              <a:defRPr sz="900"/>
            </a:lvl3pPr>
            <a:lvl4pPr marL="1027247" indent="0">
              <a:buNone/>
              <a:defRPr sz="800"/>
            </a:lvl4pPr>
            <a:lvl5pPr marL="1369662" indent="0">
              <a:buNone/>
              <a:defRPr sz="800"/>
            </a:lvl5pPr>
            <a:lvl6pPr marL="1712105" indent="0">
              <a:buNone/>
              <a:defRPr sz="800"/>
            </a:lvl6pPr>
            <a:lvl7pPr marL="2054492" indent="0">
              <a:buNone/>
              <a:defRPr sz="800"/>
            </a:lvl7pPr>
            <a:lvl8pPr marL="2396880" indent="0">
              <a:buNone/>
              <a:defRPr sz="800"/>
            </a:lvl8pPr>
            <a:lvl9pPr marL="273926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0980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495" tIns="34289" rIns="68495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26"/>
            <a:ext cx="4629150" cy="3655219"/>
          </a:xfrm>
          <a:prstGeom prst="rect">
            <a:avLst/>
          </a:prstGeom>
        </p:spPr>
        <p:txBody>
          <a:bodyPr lIns="68495" tIns="34289" rIns="68495" bIns="34289"/>
          <a:lstStyle>
            <a:lvl1pPr marL="0" indent="0">
              <a:buNone/>
              <a:defRPr sz="2400"/>
            </a:lvl1pPr>
            <a:lvl2pPr marL="342389" indent="0">
              <a:buNone/>
              <a:defRPr sz="2100"/>
            </a:lvl2pPr>
            <a:lvl3pPr marL="684831" indent="0">
              <a:buNone/>
              <a:defRPr sz="1800"/>
            </a:lvl3pPr>
            <a:lvl4pPr marL="1027247" indent="0">
              <a:buNone/>
              <a:defRPr sz="1500"/>
            </a:lvl4pPr>
            <a:lvl5pPr marL="1369662" indent="0">
              <a:buNone/>
              <a:defRPr sz="1500"/>
            </a:lvl5pPr>
            <a:lvl6pPr marL="1712105" indent="0">
              <a:buNone/>
              <a:defRPr sz="1500"/>
            </a:lvl6pPr>
            <a:lvl7pPr marL="2054492" indent="0">
              <a:buNone/>
              <a:defRPr sz="1500"/>
            </a:lvl7pPr>
            <a:lvl8pPr marL="2396880" indent="0">
              <a:buNone/>
              <a:defRPr sz="1500"/>
            </a:lvl8pPr>
            <a:lvl9pPr marL="2739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495" tIns="34289" rIns="68495" bIns="34289"/>
          <a:lstStyle>
            <a:lvl1pPr marL="0" indent="0">
              <a:buNone/>
              <a:defRPr sz="1200"/>
            </a:lvl1pPr>
            <a:lvl2pPr marL="342389" indent="0">
              <a:buNone/>
              <a:defRPr sz="1100"/>
            </a:lvl2pPr>
            <a:lvl3pPr marL="684831" indent="0">
              <a:buNone/>
              <a:defRPr sz="900"/>
            </a:lvl3pPr>
            <a:lvl4pPr marL="1027247" indent="0">
              <a:buNone/>
              <a:defRPr sz="800"/>
            </a:lvl4pPr>
            <a:lvl5pPr marL="1369662" indent="0">
              <a:buNone/>
              <a:defRPr sz="800"/>
            </a:lvl5pPr>
            <a:lvl6pPr marL="1712105" indent="0">
              <a:buNone/>
              <a:defRPr sz="800"/>
            </a:lvl6pPr>
            <a:lvl7pPr marL="2054492" indent="0">
              <a:buNone/>
              <a:defRPr sz="800"/>
            </a:lvl7pPr>
            <a:lvl8pPr marL="2396880" indent="0">
              <a:buNone/>
              <a:defRPr sz="800"/>
            </a:lvl8pPr>
            <a:lvl9pPr marL="273926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97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95" tIns="34289" rIns="6849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495" tIns="34289" rIns="6849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540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2" tIns="34289" rIns="68472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2" tIns="34289" rIns="68472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00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1"/>
            <a:ext cx="1971675" cy="4358879"/>
          </a:xfrm>
          <a:prstGeom prst="rect">
            <a:avLst/>
          </a:prstGeom>
        </p:spPr>
        <p:txBody>
          <a:bodyPr vert="eaVert" lIns="68495" tIns="34289" rIns="6849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01"/>
            <a:ext cx="5800725" cy="4358879"/>
          </a:xfrm>
          <a:prstGeom prst="rect">
            <a:avLst/>
          </a:prstGeom>
        </p:spPr>
        <p:txBody>
          <a:bodyPr vert="eaVert" lIns="68495" tIns="34289" rIns="6849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5" tIns="34289" rIns="68495" bIns="34289"/>
          <a:lstStyle/>
          <a:p>
            <a:pPr defTabSz="684831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483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1492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1" y="270160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63" indent="0" algn="ctr">
              <a:buNone/>
              <a:defRPr sz="1500"/>
            </a:lvl2pPr>
            <a:lvl3pPr marL="684593" indent="0" algn="ctr">
              <a:buNone/>
              <a:defRPr sz="1400"/>
            </a:lvl3pPr>
            <a:lvl4pPr marL="1026890" indent="0" algn="ctr">
              <a:buNone/>
              <a:defRPr sz="1200"/>
            </a:lvl4pPr>
            <a:lvl5pPr marL="1369186" indent="0" algn="ctr">
              <a:buNone/>
              <a:defRPr sz="1200"/>
            </a:lvl5pPr>
            <a:lvl6pPr marL="1711517" indent="0" algn="ctr">
              <a:buNone/>
              <a:defRPr sz="1200"/>
            </a:lvl6pPr>
            <a:lvl7pPr marL="2053778" indent="0" algn="ctr">
              <a:buNone/>
              <a:defRPr sz="1200"/>
            </a:lvl7pPr>
            <a:lvl8pPr marL="2396040" indent="0" algn="ctr">
              <a:buNone/>
              <a:defRPr sz="1200"/>
            </a:lvl8pPr>
            <a:lvl9pPr marL="273830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1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4" tIns="34289" rIns="68474" bIns="34289" rtlCol="0" anchor="ctr"/>
          <a:lstStyle/>
          <a:p>
            <a:pPr algn="ctr" defTabSz="68459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88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4" tIns="34289" rIns="68474" bIns="34289" rtlCol="0" anchor="ctr"/>
          <a:lstStyle/>
          <a:p>
            <a:pPr algn="ctr" defTabSz="68459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86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4" tIns="34289" rIns="68474" bIns="34289" rtlCol="0" anchor="ctr"/>
          <a:lstStyle/>
          <a:p>
            <a:pPr algn="ctr" defTabSz="68459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6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71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5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4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5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9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51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3" indent="0">
              <a:buNone/>
              <a:defRPr sz="1500" b="1"/>
            </a:lvl2pPr>
            <a:lvl3pPr marL="684593" indent="0">
              <a:buNone/>
              <a:defRPr sz="1400" b="1"/>
            </a:lvl3pPr>
            <a:lvl4pPr marL="1026890" indent="0">
              <a:buNone/>
              <a:defRPr sz="1200" b="1"/>
            </a:lvl4pPr>
            <a:lvl5pPr marL="1369186" indent="0">
              <a:buNone/>
              <a:defRPr sz="1200" b="1"/>
            </a:lvl5pPr>
            <a:lvl6pPr marL="1711517" indent="0">
              <a:buNone/>
              <a:defRPr sz="1200" b="1"/>
            </a:lvl6pPr>
            <a:lvl7pPr marL="2053778" indent="0">
              <a:buNone/>
              <a:defRPr sz="1200" b="1"/>
            </a:lvl7pPr>
            <a:lvl8pPr marL="2396040" indent="0">
              <a:buNone/>
              <a:defRPr sz="1200" b="1"/>
            </a:lvl8pPr>
            <a:lvl9pPr marL="273830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4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3" indent="0">
              <a:buNone/>
              <a:defRPr sz="1500" b="1"/>
            </a:lvl2pPr>
            <a:lvl3pPr marL="684593" indent="0">
              <a:buNone/>
              <a:defRPr sz="1400" b="1"/>
            </a:lvl3pPr>
            <a:lvl4pPr marL="1026890" indent="0">
              <a:buNone/>
              <a:defRPr sz="1200" b="1"/>
            </a:lvl4pPr>
            <a:lvl5pPr marL="1369186" indent="0">
              <a:buNone/>
              <a:defRPr sz="1200" b="1"/>
            </a:lvl5pPr>
            <a:lvl6pPr marL="1711517" indent="0">
              <a:buNone/>
              <a:defRPr sz="1200" b="1"/>
            </a:lvl6pPr>
            <a:lvl7pPr marL="2053778" indent="0">
              <a:buNone/>
              <a:defRPr sz="1200" b="1"/>
            </a:lvl7pPr>
            <a:lvl8pPr marL="2396040" indent="0">
              <a:buNone/>
              <a:defRPr sz="1200" b="1"/>
            </a:lvl8pPr>
            <a:lvl9pPr marL="273830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82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6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  <a:prstGeom prst="rect">
            <a:avLst/>
          </a:prstGeom>
        </p:spPr>
        <p:txBody>
          <a:bodyPr lIns="68472" tIns="34289" rIns="68472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83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99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1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63" indent="0">
              <a:buNone/>
              <a:defRPr sz="1100"/>
            </a:lvl2pPr>
            <a:lvl3pPr marL="684593" indent="0">
              <a:buNone/>
              <a:defRPr sz="900"/>
            </a:lvl3pPr>
            <a:lvl4pPr marL="1026890" indent="0">
              <a:buNone/>
              <a:defRPr sz="800"/>
            </a:lvl4pPr>
            <a:lvl5pPr marL="1369186" indent="0">
              <a:buNone/>
              <a:defRPr sz="800"/>
            </a:lvl5pPr>
            <a:lvl6pPr marL="1711517" indent="0">
              <a:buNone/>
              <a:defRPr sz="800"/>
            </a:lvl6pPr>
            <a:lvl7pPr marL="2053778" indent="0">
              <a:buNone/>
              <a:defRPr sz="800"/>
            </a:lvl7pPr>
            <a:lvl8pPr marL="2396040" indent="0">
              <a:buNone/>
              <a:defRPr sz="800"/>
            </a:lvl8pPr>
            <a:lvl9pPr marL="273830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77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1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263" indent="0">
              <a:buNone/>
              <a:defRPr sz="2100"/>
            </a:lvl2pPr>
            <a:lvl3pPr marL="684593" indent="0">
              <a:buNone/>
              <a:defRPr sz="1800"/>
            </a:lvl3pPr>
            <a:lvl4pPr marL="1026890" indent="0">
              <a:buNone/>
              <a:defRPr sz="1500"/>
            </a:lvl4pPr>
            <a:lvl5pPr marL="1369186" indent="0">
              <a:buNone/>
              <a:defRPr sz="1500"/>
            </a:lvl5pPr>
            <a:lvl6pPr marL="1711517" indent="0">
              <a:buNone/>
              <a:defRPr sz="1500"/>
            </a:lvl6pPr>
            <a:lvl7pPr marL="2053778" indent="0">
              <a:buNone/>
              <a:defRPr sz="1500"/>
            </a:lvl7pPr>
            <a:lvl8pPr marL="2396040" indent="0">
              <a:buNone/>
              <a:defRPr sz="1500"/>
            </a:lvl8pPr>
            <a:lvl9pPr marL="273830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63" indent="0">
              <a:buNone/>
              <a:defRPr sz="1100"/>
            </a:lvl2pPr>
            <a:lvl3pPr marL="684593" indent="0">
              <a:buNone/>
              <a:defRPr sz="900"/>
            </a:lvl3pPr>
            <a:lvl4pPr marL="1026890" indent="0">
              <a:buNone/>
              <a:defRPr sz="800"/>
            </a:lvl4pPr>
            <a:lvl5pPr marL="1369186" indent="0">
              <a:buNone/>
              <a:defRPr sz="800"/>
            </a:lvl5pPr>
            <a:lvl6pPr marL="1711517" indent="0">
              <a:buNone/>
              <a:defRPr sz="800"/>
            </a:lvl6pPr>
            <a:lvl7pPr marL="2053778" indent="0">
              <a:buNone/>
              <a:defRPr sz="800"/>
            </a:lvl7pPr>
            <a:lvl8pPr marL="2396040" indent="0">
              <a:buNone/>
              <a:defRPr sz="800"/>
            </a:lvl8pPr>
            <a:lvl9pPr marL="273830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5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66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90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90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2" tIns="34289" rIns="68472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 algn="ctr">
              <a:buNone/>
              <a:defRPr sz="1800"/>
            </a:lvl1pPr>
            <a:lvl2pPr marL="342254" indent="0" algn="ctr">
              <a:buNone/>
              <a:defRPr sz="1500"/>
            </a:lvl2pPr>
            <a:lvl3pPr marL="684576" indent="0" algn="ctr">
              <a:buNone/>
              <a:defRPr sz="1400"/>
            </a:lvl3pPr>
            <a:lvl4pPr marL="1026864" indent="0" algn="ctr">
              <a:buNone/>
              <a:defRPr sz="1200"/>
            </a:lvl4pPr>
            <a:lvl5pPr marL="1369152" indent="0" algn="ctr">
              <a:buNone/>
              <a:defRPr sz="1200"/>
            </a:lvl5pPr>
            <a:lvl6pPr marL="1711475" indent="0" algn="ctr">
              <a:buNone/>
              <a:defRPr sz="1200"/>
            </a:lvl6pPr>
            <a:lvl7pPr marL="2053727" indent="0" algn="ctr">
              <a:buNone/>
              <a:defRPr sz="1200"/>
            </a:lvl7pPr>
            <a:lvl8pPr marL="2395980" indent="0" algn="ctr">
              <a:buNone/>
              <a:defRPr sz="1200"/>
            </a:lvl8pPr>
            <a:lvl9pPr marL="273823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2" tIns="34289" rIns="68472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2" tIns="34289" rIns="68472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  <a:prstGeom prst="rect">
            <a:avLst/>
          </a:prstGeom>
        </p:spPr>
        <p:txBody>
          <a:bodyPr lIns="68472" tIns="34289" rIns="68472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19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4" tIns="34289" rIns="68474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4" tIns="34289" rIns="68474" bIns="34289"/>
          <a:lstStyle>
            <a:lvl1pPr marL="0" indent="0" algn="ctr">
              <a:buNone/>
              <a:defRPr sz="1800"/>
            </a:lvl1pPr>
            <a:lvl2pPr marL="342263" indent="0" algn="ctr">
              <a:buNone/>
              <a:defRPr sz="1500"/>
            </a:lvl2pPr>
            <a:lvl3pPr marL="684593" indent="0" algn="ctr">
              <a:buNone/>
              <a:defRPr sz="1400"/>
            </a:lvl3pPr>
            <a:lvl4pPr marL="1026890" indent="0" algn="ctr">
              <a:buNone/>
              <a:defRPr sz="1200"/>
            </a:lvl4pPr>
            <a:lvl5pPr marL="1369186" indent="0" algn="ctr">
              <a:buNone/>
              <a:defRPr sz="1200"/>
            </a:lvl5pPr>
            <a:lvl6pPr marL="1711517" indent="0" algn="ctr">
              <a:buNone/>
              <a:defRPr sz="1200"/>
            </a:lvl6pPr>
            <a:lvl7pPr marL="2053778" indent="0" algn="ctr">
              <a:buNone/>
              <a:defRPr sz="1200"/>
            </a:lvl7pPr>
            <a:lvl8pPr marL="2396040" indent="0" algn="ctr">
              <a:buNone/>
              <a:defRPr sz="1200"/>
            </a:lvl8pPr>
            <a:lvl9pPr marL="273830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8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4" tIns="34289" rIns="68474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4" tIns="34289" rIns="68474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2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5"/>
            <a:ext cx="7886700" cy="2139553"/>
          </a:xfrm>
          <a:prstGeom prst="rect">
            <a:avLst/>
          </a:prstGeom>
        </p:spPr>
        <p:txBody>
          <a:bodyPr lIns="68474" tIns="34289" rIns="68474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4" tIns="34289" rIns="68474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5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1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xStyles>
    <p:titleStyle>
      <a:lvl1pPr algn="l" defTabSz="68457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2" indent="-171162" algn="l" defTabSz="68457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8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37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90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44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66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5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42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6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5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76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6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52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75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27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8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68457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2" indent="-171162" algn="l" defTabSz="68457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8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37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90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44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66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5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42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6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5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76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6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52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75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27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8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txStyles>
    <p:titleStyle>
      <a:lvl1pPr algn="l" defTabSz="68459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6" indent="-171166" algn="l" defTabSz="68459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97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58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20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83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613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10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06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537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9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9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86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17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78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04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30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4823871"/>
            <a:ext cx="2128751" cy="1877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89" rIns="68495" bIns="34289" rtlCol="0" anchor="ctr"/>
          <a:lstStyle/>
          <a:p>
            <a:pPr algn="ctr" defTabSz="68483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2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483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22" indent="-171222" algn="l" defTabSz="684831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65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52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440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829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271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687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102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545" indent="-171222" algn="l" defTabSz="68483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89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31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247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662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105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492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880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269" algn="l" defTabSz="6848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474" tIns="34289" rIns="68474" bIns="342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74" tIns="34289" rIns="68474" bIns="342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08"/>
            <a:ext cx="2057400" cy="273844"/>
          </a:xfrm>
          <a:prstGeom prst="rect">
            <a:avLst/>
          </a:prstGeom>
        </p:spPr>
        <p:txBody>
          <a:bodyPr vert="horz" lIns="68474" tIns="34289" rIns="68474" bIns="34289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4593" eaLnBrk="1" fontAlgn="auto" hangingPunct="1">
              <a:spcBef>
                <a:spcPts val="0"/>
              </a:spcBef>
              <a:spcAft>
                <a:spcPts val="0"/>
              </a:spcAft>
            </a:pPr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459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08"/>
            <a:ext cx="3086100" cy="273844"/>
          </a:xfrm>
          <a:prstGeom prst="rect">
            <a:avLst/>
          </a:prstGeom>
        </p:spPr>
        <p:txBody>
          <a:bodyPr vert="horz" lIns="68474" tIns="34289" rIns="68474" bIns="34289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459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08"/>
            <a:ext cx="2057400" cy="273844"/>
          </a:xfrm>
          <a:prstGeom prst="rect">
            <a:avLst/>
          </a:prstGeom>
        </p:spPr>
        <p:txBody>
          <a:bodyPr vert="horz" lIns="68474" tIns="34289" rIns="68474" bIns="34289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4593" eaLnBrk="1" fontAlgn="auto" hangingPunct="1">
              <a:spcBef>
                <a:spcPts val="0"/>
              </a:spcBef>
              <a:spcAft>
                <a:spcPts val="0"/>
              </a:spcAft>
            </a:pPr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459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968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timing>
    <p:tnLst>
      <p:par>
        <p:cTn id="1" dur="indefinite" restart="never" nodeType="tmRoot"/>
      </p:par>
    </p:tnLst>
  </p:timing>
  <p:txStyles>
    <p:titleStyle>
      <a:lvl1pPr algn="l" defTabSz="684593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1166" indent="-171166" algn="l" defTabSz="68459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3497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5758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8020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40283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82613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10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06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537" indent="-171166" algn="l" defTabSz="6845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9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9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86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17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78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04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30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88" y="117325"/>
            <a:ext cx="8833757" cy="484748"/>
          </a:xfrm>
          <a:prstGeom prst="rect">
            <a:avLst/>
          </a:prstGeom>
          <a:noFill/>
        </p:spPr>
        <p:txBody>
          <a:bodyPr wrap="square" lIns="68493" tIns="34289" rIns="68493" bIns="34289" rtlCol="0">
            <a:spAutoFit/>
          </a:bodyPr>
          <a:lstStyle/>
          <a:p>
            <a:pPr algn="ctr" defTabSz="6848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超連鎖事業帳戶與</a:t>
            </a:r>
            <a:r>
              <a:rPr lang="en-US" altLang="zh-TW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  <a:r>
              <a:rPr lang="zh-TW" altLang="en-US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的優化功能</a:t>
            </a:r>
            <a:endParaRPr lang="en-US" sz="27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93036" y="1279237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93" tIns="34289" rIns="68493" bIns="34289">
            <a:spAutoFit/>
          </a:bodyPr>
          <a:lstStyle/>
          <a:p>
            <a:pPr algn="ctr" defTabSz="684814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5000" b="1" i="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Calvin Chiang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688" y="602074"/>
            <a:ext cx="8833757" cy="392415"/>
          </a:xfrm>
          <a:prstGeom prst="rect">
            <a:avLst/>
          </a:prstGeom>
        </p:spPr>
        <p:txBody>
          <a:bodyPr wrap="square" lIns="68493" tIns="34289" rIns="68493" bIns="34289">
            <a:spAutoFit/>
          </a:bodyPr>
          <a:lstStyle/>
          <a:p>
            <a:pPr algn="ctr" defTabSz="6848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i="0" dirty="0">
                <a:solidFill>
                  <a:prstClr val="white"/>
                </a:solidFill>
                <a:latin typeface="Calibri"/>
                <a:ea typeface="Apple LiGothic" pitchFamily="2" charset="-120"/>
              </a:rPr>
              <a:t>New enhancements on UnFranchise.com and HK.SHOP.COM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771" y="4087117"/>
            <a:ext cx="7363778" cy="830996"/>
          </a:xfrm>
          <a:prstGeom prst="rect">
            <a:avLst/>
          </a:prstGeom>
          <a:noFill/>
        </p:spPr>
        <p:txBody>
          <a:bodyPr wrap="square" lIns="68493" tIns="34289" rIns="68493" bIns="34289" rtlCol="0">
            <a:spAutoFit/>
          </a:bodyPr>
          <a:lstStyle/>
          <a:p>
            <a:pPr defTabSz="6848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800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i="0" dirty="0">
              <a:solidFill>
                <a:prstClr val="white"/>
              </a:solidFill>
              <a:latin typeface="Calibri"/>
              <a:ea typeface="Apple LiGothic" pitchFamily="2" charset="-120"/>
              <a:cs typeface="Heiti TC Light"/>
            </a:endParaRPr>
          </a:p>
          <a:p>
            <a:pPr defTabSz="68481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 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 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i="0" dirty="0">
              <a:solidFill>
                <a:prstClr val="white"/>
              </a:solidFill>
              <a:latin typeface="Calibri"/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7706039" y="4087118"/>
            <a:ext cx="735957" cy="73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60095" y="1973959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93" tIns="34289" rIns="68493" bIns="34289">
            <a:spAutoFit/>
          </a:bodyPr>
          <a:lstStyle/>
          <a:p>
            <a:pPr algn="ctr" defTabSz="684814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zh-TW" altLang="en-US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總顧問經理級</a:t>
            </a:r>
            <a:endParaRPr lang="en-US" altLang="zh-TW" sz="27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4814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en-US" altLang="zh-TW" sz="2700" i="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National Supervising Coordinator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35916" y="3108251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93" tIns="34289" rIns="68493" bIns="34289">
            <a:spAutoFit/>
          </a:bodyPr>
          <a:lstStyle/>
          <a:p>
            <a:pPr algn="ctr" defTabSz="684814" eaLnBrk="1" fontAlgn="auto" hangingPunct="1">
              <a:lnSpc>
                <a:spcPts val="135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zh-TW" altLang="en-US" sz="21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100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HK$76,600</a:t>
            </a:r>
          </a:p>
          <a:p>
            <a:pPr algn="ctr" defTabSz="684814" eaLnBrk="1" fontAlgn="auto" hangingPunct="1">
              <a:lnSpc>
                <a:spcPts val="135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US" sz="2100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HK$76,600 in 4 Commission weeks</a:t>
            </a:r>
          </a:p>
        </p:txBody>
      </p:sp>
      <p:pic>
        <p:nvPicPr>
          <p:cNvPr id="11" name="Picture 2" descr="M:\Events\Convention\Leadership School\LS2017\Speakers Photo\CalvinCHIA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5052" r="11137" b="12659"/>
          <a:stretch/>
        </p:blipFill>
        <p:spPr bwMode="auto">
          <a:xfrm>
            <a:off x="1175659" y="1252462"/>
            <a:ext cx="1895036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9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r="1" b="1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12" y="343084"/>
            <a:ext cx="4632386" cy="484748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700" b="1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科技讓人更能掌控自己的生活</a:t>
            </a:r>
            <a:endParaRPr lang="en-US" sz="2700" b="1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30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b="8895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4295" y="3229465"/>
            <a:ext cx="5706374" cy="1462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0964" y="3960553"/>
            <a:ext cx="5706374" cy="1462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wood-wooden-number-home-decor-57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0" y="-3370442"/>
            <a:ext cx="8381955" cy="9410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11"/>
          <p:cNvSpPr/>
          <p:nvPr/>
        </p:nvSpPr>
        <p:spPr>
          <a:xfrm>
            <a:off x="-338623" y="2808627"/>
            <a:ext cx="9804355" cy="2097162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0" tIns="34289" rIns="68490" bIns="34289" rtlCol="0" anchor="ctr"/>
          <a:lstStyle/>
          <a:p>
            <a:pPr algn="ctr" defTabSz="51375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i="0" dirty="0">
              <a:solidFill>
                <a:prstClr val="white">
                  <a:lumMod val="95000"/>
                </a:prst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137802" y="3016570"/>
            <a:ext cx="11551802" cy="1523528"/>
          </a:xfrm>
          <a:prstGeom prst="rect">
            <a:avLst/>
          </a:prstGeom>
        </p:spPr>
        <p:txBody>
          <a:bodyPr vert="horz" lIns="68490" tIns="34289" rIns="68490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zh-TW" altLang="en-US" sz="54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經營超連鎖</a:t>
            </a:r>
            <a:r>
              <a:rPr lang="en-US" altLang="zh-TW" sz="3300" b="1" baseline="600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TM</a:t>
            </a:r>
            <a:r>
              <a:rPr lang="zh-TW" altLang="en-US" sz="54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事業的秘訣就是</a:t>
            </a:r>
            <a:endParaRPr lang="en-US" altLang="zh-TW" sz="54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algn="ctr" fontAlgn="auto">
              <a:spcAft>
                <a:spcPts val="0"/>
              </a:spcAft>
            </a:pPr>
            <a:r>
              <a:rPr lang="zh-TW" altLang="en-US" sz="54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不斷地執行</a:t>
            </a:r>
            <a:r>
              <a:rPr lang="zh-TW" altLang="en-US" sz="540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成功五要訣</a:t>
            </a:r>
            <a:endParaRPr lang="zh-TW" alt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2671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截圖 2017-09-30 19.03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圖片 2" descr="螢幕截圖 2017-09-30 19.03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1" t="49964" r="41912" b="42960"/>
          <a:stretch/>
        </p:blipFill>
        <p:spPr>
          <a:xfrm>
            <a:off x="1828800" y="4495801"/>
            <a:ext cx="541866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截圖 2017-09-30 19.03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1" t="49964" r="41912" b="42960"/>
          <a:stretch/>
        </p:blipFill>
        <p:spPr>
          <a:xfrm>
            <a:off x="1828800" y="4559301"/>
            <a:ext cx="541866" cy="88900"/>
          </a:xfrm>
          <a:prstGeom prst="rect">
            <a:avLst/>
          </a:prstGeom>
        </p:spPr>
      </p:pic>
      <p:pic>
        <p:nvPicPr>
          <p:cNvPr id="4" name="圖片 3" descr="螢幕截圖 2017-10-01 12.30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0" y="0"/>
            <a:ext cx="9144000" cy="3414418"/>
          </a:xfrm>
          <a:prstGeom prst="rect">
            <a:avLst/>
          </a:prstGeom>
        </p:spPr>
      </p:pic>
      <p:pic>
        <p:nvPicPr>
          <p:cNvPr id="5" name="圖片 4" descr="螢幕截圖 2017-10-01 12.30.5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0" y="2743200"/>
            <a:ext cx="9144000" cy="341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exels-photo-19665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77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7658100" cy="51435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9112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9952" y="1092196"/>
            <a:ext cx="1673352" cy="30175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865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49952" y="1092196"/>
            <a:ext cx="1673352" cy="301752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865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5043524" y="296562"/>
            <a:ext cx="3571875" cy="48469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750" y="2007846"/>
            <a:ext cx="4163402" cy="1300259"/>
          </a:xfrm>
          <a:prstGeom prst="rect">
            <a:avLst/>
          </a:prstGeom>
        </p:spPr>
        <p:txBody>
          <a:bodyPr wrap="none" lIns="68373" tIns="34289" rIns="68373" bIns="34289">
            <a:spAutoFit/>
          </a:bodyPr>
          <a:lstStyle/>
          <a:p>
            <a:pPr algn="r"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80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簡訊通知</a:t>
            </a:r>
            <a:endParaRPr lang="en-US" sz="8000" b="1" i="0" cap="all" spc="-150" dirty="0">
              <a:solidFill>
                <a:srgbClr val="17C1CB">
                  <a:lumMod val="60000"/>
                  <a:lumOff val="40000"/>
                </a:srgb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6823" y="3200873"/>
            <a:ext cx="3957637" cy="500088"/>
          </a:xfrm>
          <a:prstGeom prst="rect">
            <a:avLst/>
          </a:prstGeom>
        </p:spPr>
        <p:txBody>
          <a:bodyPr wrap="square" lIns="68373" tIns="34289" rIns="68373" bIns="34289">
            <a:spAutoFit/>
          </a:bodyPr>
          <a:lstStyle/>
          <a:p>
            <a:pPr algn="r"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i="0" spc="-53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直接傳到您的手機裡</a:t>
            </a:r>
            <a:endParaRPr lang="en-US" sz="2800" i="0" spc="-53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5444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" y="0"/>
            <a:ext cx="914171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1" y="5118105"/>
            <a:ext cx="138548" cy="300083"/>
          </a:xfrm>
          <a:prstGeom prst="rect">
            <a:avLst/>
          </a:prstGeom>
          <a:noFill/>
        </p:spPr>
        <p:txBody>
          <a:bodyPr wrap="non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00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04799" y="3709525"/>
            <a:ext cx="9766299" cy="1097280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26074"/>
            <a:ext cx="9144000" cy="443198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algn="ctr" defTabSz="684576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HK" altLang="en-US" sz="27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sz="2700" b="1" i="0" spc="150" baseline="30000" dirty="0">
                <a:solidFill>
                  <a:prstClr val="white"/>
                </a:solidFill>
                <a:latin typeface="Helvetica Regular" charset="0"/>
                <a:ea typeface="+mn-ea"/>
                <a:cs typeface="Helvetica Regular" charset="0"/>
              </a:rPr>
              <a:t>™</a:t>
            </a:r>
            <a:r>
              <a:rPr lang="zh-HK" altLang="en-US" sz="27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2527" y="3659731"/>
            <a:ext cx="589214" cy="1084913"/>
          </a:xfrm>
          <a:prstGeom prst="rect">
            <a:avLst/>
          </a:prstGeom>
        </p:spPr>
        <p:txBody>
          <a:bodyPr wrap="square" lIns="68492" tIns="34289" rIns="68492" bIns="34289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[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7560" y="3659731"/>
            <a:ext cx="589214" cy="1084913"/>
          </a:xfrm>
          <a:prstGeom prst="rect">
            <a:avLst/>
          </a:prstGeom>
        </p:spPr>
        <p:txBody>
          <a:bodyPr wrap="square" lIns="68492" tIns="34289" rIns="68492" bIns="34289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]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0" y="4886327"/>
            <a:ext cx="91440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2" tIns="34289" rIns="68492" bIns="34289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HK" sz="8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©2017</a:t>
            </a:r>
            <a:r>
              <a:rPr lang="zh-HK" altLang="en-US" sz="8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美安全球集團版權所有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998" y="4303919"/>
            <a:ext cx="2664823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7658100" cy="51435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9112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0848" y="1092196"/>
            <a:ext cx="1673352" cy="30175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865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0848" y="1092196"/>
            <a:ext cx="1673352" cy="301752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865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675698"/>
            <a:ext cx="4100512" cy="583491"/>
          </a:xfrm>
          <a:prstGeom prst="rect">
            <a:avLst/>
          </a:prstGeom>
        </p:spPr>
        <p:txBody>
          <a:bodyPr wrap="square" lIns="90002" tIns="45001" rIns="90002" bIns="45001">
            <a:spAutoFit/>
          </a:bodyPr>
          <a:lstStyle/>
          <a:p>
            <a:pPr algn="r"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i="0" spc="-53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還沒提交你的</a:t>
            </a:r>
            <a:endParaRPr lang="en-US" sz="3200" b="1" i="0" spc="-53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4098" y="1223271"/>
            <a:ext cx="3211218" cy="900245"/>
          </a:xfrm>
          <a:prstGeom prst="rect">
            <a:avLst/>
          </a:prstGeom>
        </p:spPr>
        <p:txBody>
          <a:bodyPr wrap="none" lIns="68373" tIns="34289" rIns="68373" bIns="34289">
            <a:spAutoFit/>
          </a:bodyPr>
          <a:lstStyle/>
          <a:p>
            <a:pPr algn="r"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54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1000 </a:t>
            </a:r>
            <a:r>
              <a:rPr lang="zh-TW" altLang="en-US" sz="54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表格</a:t>
            </a:r>
            <a:endParaRPr lang="en-US" sz="5400" b="1" i="0" cap="all" spc="-150" dirty="0">
              <a:solidFill>
                <a:srgbClr val="17C1CB">
                  <a:lumMod val="60000"/>
                  <a:lumOff val="40000"/>
                </a:srgb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93" y="1092196"/>
            <a:ext cx="1696507" cy="301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45" y="-94566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4724420" y="296562"/>
            <a:ext cx="3571875" cy="4846938"/>
          </a:xfrm>
          <a:prstGeom prst="rect">
            <a:avLst/>
          </a:prstGeom>
        </p:spPr>
      </p:pic>
      <p:pic>
        <p:nvPicPr>
          <p:cNvPr id="2" name="圖片 1" descr="螢幕截圖 2017-10-03 21.11.47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1"/>
          <a:stretch/>
        </p:blipFill>
        <p:spPr>
          <a:xfrm>
            <a:off x="931353" y="2664145"/>
            <a:ext cx="3640648" cy="1648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41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7658100" cy="51435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9112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91248" y="1092196"/>
            <a:ext cx="1673352" cy="30175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865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1248" y="1092196"/>
            <a:ext cx="1673352" cy="301752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865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639081"/>
            <a:ext cx="4100512" cy="644998"/>
          </a:xfrm>
          <a:prstGeom prst="rect">
            <a:avLst/>
          </a:prstGeom>
        </p:spPr>
        <p:txBody>
          <a:bodyPr wrap="square" lIns="90002" tIns="45001" rIns="90002" bIns="45001">
            <a:spAutoFit/>
          </a:bodyPr>
          <a:lstStyle/>
          <a:p>
            <a:pPr algn="r"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i="0" spc="-53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還沒完成你的</a:t>
            </a:r>
            <a:endParaRPr lang="en-US" sz="3600" i="0" spc="-53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508" y="1284080"/>
            <a:ext cx="3790608" cy="807912"/>
          </a:xfrm>
          <a:prstGeom prst="rect">
            <a:avLst/>
          </a:prstGeom>
        </p:spPr>
        <p:txBody>
          <a:bodyPr wrap="none" lIns="68373" tIns="34289" rIns="68373" bIns="34289">
            <a:spAutoFit/>
          </a:bodyPr>
          <a:lstStyle/>
          <a:p>
            <a:pPr algn="r"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800" i="0" cap="all" spc="-53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季度要求嗎？</a:t>
            </a:r>
            <a:endParaRPr lang="en-US" sz="4800" i="0" cap="all" spc="-53" dirty="0">
              <a:solidFill>
                <a:srgbClr val="17C1CB">
                  <a:lumMod val="60000"/>
                  <a:lumOff val="40000"/>
                </a:srgb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5384819" y="296562"/>
            <a:ext cx="3571875" cy="4846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93" y="1092196"/>
            <a:ext cx="1696507" cy="3017520"/>
          </a:xfrm>
          <a:prstGeom prst="rect">
            <a:avLst/>
          </a:prstGeom>
        </p:spPr>
      </p:pic>
      <p:pic>
        <p:nvPicPr>
          <p:cNvPr id="3" name="圖片 2" descr="螢幕截圖 2017-10-03 21.25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7" y="2455336"/>
            <a:ext cx="3918536" cy="1874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07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7658100" cy="51435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9112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2106" y="296562"/>
            <a:ext cx="3571875" cy="4846938"/>
            <a:chOff x="4724400" y="296562"/>
            <a:chExt cx="3571875" cy="4846938"/>
          </a:xfrm>
          <a:effectLst>
            <a:outerShdw blurRad="863600" dist="38100" sx="108000" sy="108000" algn="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5530848" y="1092196"/>
              <a:ext cx="1673352" cy="30175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58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i="0">
                <a:solidFill>
                  <a:srgbClr val="F2F2F2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0" r="18881" b="28350"/>
            <a:stretch/>
          </p:blipFill>
          <p:spPr>
            <a:xfrm>
              <a:off x="4724400" y="296562"/>
              <a:ext cx="3571875" cy="484693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715995" y="1381364"/>
            <a:ext cx="4312481" cy="807912"/>
          </a:xfrm>
          <a:prstGeom prst="rect">
            <a:avLst/>
          </a:prstGeom>
        </p:spPr>
        <p:txBody>
          <a:bodyPr wrap="none" lIns="68373" tIns="34289" rIns="68373" bIns="34289">
            <a:spAutoFit/>
          </a:bodyPr>
          <a:lstStyle/>
          <a:p>
            <a:pPr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8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已經新增的有：</a:t>
            </a:r>
            <a:endParaRPr lang="en-US" sz="4800" b="1" i="0" cap="all" spc="-150" dirty="0">
              <a:solidFill>
                <a:srgbClr val="17C1CB">
                  <a:lumMod val="60000"/>
                  <a:lumOff val="40000"/>
                </a:srgb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3156" y="795237"/>
            <a:ext cx="2114765" cy="684754"/>
          </a:xfrm>
          <a:prstGeom prst="rect">
            <a:avLst/>
          </a:prstGeom>
        </p:spPr>
        <p:txBody>
          <a:bodyPr wrap="none" lIns="68373" tIns="34289" rIns="68373" bIns="34289">
            <a:spAutoFit/>
          </a:bodyPr>
          <a:lstStyle/>
          <a:p>
            <a:pPr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主要通知</a:t>
            </a:r>
            <a:endParaRPr lang="en-US" sz="40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3118" y="2596827"/>
            <a:ext cx="4769419" cy="1546721"/>
          </a:xfrm>
          <a:prstGeom prst="rect">
            <a:avLst/>
          </a:prstGeom>
        </p:spPr>
        <p:txBody>
          <a:bodyPr wrap="square" lIns="68373" tIns="34289" rIns="68373" bIns="34289">
            <a:spAutoFit/>
          </a:bodyPr>
          <a:lstStyle/>
          <a:p>
            <a:pPr marL="341642" indent="-341642" defTabSz="65289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新完成註冊的優惠顧客</a:t>
            </a:r>
            <a:r>
              <a:rPr lang="en-US" altLang="zh-TW" sz="3200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200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</a:br>
            <a:endParaRPr lang="en-US" altLang="zh-TW" sz="3200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marL="341642" indent="-341642" defTabSz="65289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新夥伴等待放置</a:t>
            </a:r>
            <a:endParaRPr lang="en-US" sz="3200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023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7658100" cy="51435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3" tIns="34289" rIns="68373" bIns="34289" rtlCol="0" anchor="ctr"/>
          <a:lstStyle/>
          <a:p>
            <a:pPr algn="ctr" defTabSz="9112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12335" y="296562"/>
            <a:ext cx="3571875" cy="4846938"/>
            <a:chOff x="4724400" y="296562"/>
            <a:chExt cx="3571875" cy="4846938"/>
          </a:xfrm>
          <a:effectLst>
            <a:outerShdw blurRad="863600" dist="38100" sx="108000" sy="108000" algn="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5530848" y="1092196"/>
              <a:ext cx="1673352" cy="30175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58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i="0">
                <a:solidFill>
                  <a:srgbClr val="F2F2F2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0" r="18881" b="28350"/>
            <a:stretch/>
          </p:blipFill>
          <p:spPr>
            <a:xfrm>
              <a:off x="4724400" y="296562"/>
              <a:ext cx="3571875" cy="484693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712914" y="331414"/>
            <a:ext cx="4699420" cy="1577402"/>
          </a:xfrm>
          <a:prstGeom prst="rect">
            <a:avLst/>
          </a:prstGeom>
        </p:spPr>
        <p:txBody>
          <a:bodyPr wrap="square" lIns="68373" tIns="34289" rIns="68373" bIns="34289">
            <a:spAutoFit/>
          </a:bodyPr>
          <a:lstStyle/>
          <a:p>
            <a:pPr defTabSz="6528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更多簡訊通知</a:t>
            </a:r>
            <a:r>
              <a:rPr lang="en-US" sz="54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sz="44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sz="44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44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等著你去發掘</a:t>
            </a:r>
            <a:endParaRPr lang="en-US" sz="4400" b="1" i="0" cap="all" spc="-150" dirty="0">
              <a:solidFill>
                <a:srgbClr val="17C1CB">
                  <a:lumMod val="60000"/>
                  <a:lumOff val="40000"/>
                </a:srgb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2934" y="2046754"/>
            <a:ext cx="4769419" cy="2531702"/>
          </a:xfrm>
          <a:prstGeom prst="rect">
            <a:avLst/>
          </a:prstGeom>
        </p:spPr>
        <p:txBody>
          <a:bodyPr wrap="square" lIns="68373" tIns="34289" rIns="68373" bIns="34289">
            <a:spAutoFit/>
          </a:bodyPr>
          <a:lstStyle/>
          <a:p>
            <a:pPr marL="341642" indent="-341642" defTabSz="65289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年度續約</a:t>
            </a:r>
            <a:r>
              <a:rPr lang="en-US" altLang="zh-TW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</a:br>
            <a:endParaRPr lang="en-US" sz="32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marL="341642" indent="-341642" defTabSz="65289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要到期的信用卡</a:t>
            </a:r>
            <a:r>
              <a:rPr lang="en-US" altLang="zh-TW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</a:br>
            <a:endParaRPr lang="en-US" altLang="zh-TW" sz="32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marL="341642" indent="-341642" defTabSz="65289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可供分派的</a:t>
            </a:r>
            <a:r>
              <a:rPr lang="en-US" altLang="zh-TW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BV</a:t>
            </a:r>
            <a:endParaRPr lang="en-US" sz="32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20699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20BD59A00000578-0-image-a-9_149924382185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>
          <a:xfrm>
            <a:off x="2" y="-457200"/>
            <a:ext cx="9274575" cy="5600700"/>
          </a:xfrm>
          <a:prstGeom prst="rect">
            <a:avLst/>
          </a:prstGeom>
        </p:spPr>
      </p:pic>
      <p:pic>
        <p:nvPicPr>
          <p:cNvPr id="3" name="圖片 2" descr="49973977-Young-happy-smiling-urban-professional-man-using-smart-phone-outside-Businessman-holding-mobile-smar-Stock-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57200"/>
            <a:ext cx="9274575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58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4644"/>
          <a:stretch/>
        </p:blipFill>
        <p:spPr bwMode="auto">
          <a:xfrm>
            <a:off x="-1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6347" y="3521722"/>
            <a:ext cx="6543675" cy="1102519"/>
          </a:xfrm>
        </p:spPr>
        <p:txBody>
          <a:bodyPr>
            <a:noAutofit/>
          </a:bodyPr>
          <a:lstStyle/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有了簡訊通知真的很正！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想知道更正的嗎？</a:t>
            </a:r>
            <a:endParaRPr 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8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Tex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9144000" cy="5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9" b="2550"/>
          <a:stretch/>
        </p:blipFill>
        <p:spPr bwMode="auto">
          <a:xfrm>
            <a:off x="0" y="45"/>
            <a:ext cx="9144000" cy="51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580b585b2edbce24c47b23f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045">
            <a:off x="457911" y="152604"/>
            <a:ext cx="3619864" cy="206166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 rot="20746146">
            <a:off x="657047" y="446365"/>
            <a:ext cx="3346365" cy="684755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zh-TW" altLang="en-US" sz="4000" b="1" i="0" dirty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rPr>
              <a:t>互動式簡訊！</a:t>
            </a:r>
          </a:p>
        </p:txBody>
      </p:sp>
    </p:spTree>
    <p:extLst>
      <p:ext uri="{BB962C8B-B14F-4D97-AF65-F5344CB8AC3E}">
        <p14:creationId xmlns:p14="http://schemas.microsoft.com/office/powerpoint/2010/main" val="648844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7658100" cy="51435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0" tIns="34289" rIns="68390" bIns="34289" rtlCol="0" anchor="ctr"/>
          <a:lstStyle/>
          <a:p>
            <a:pPr algn="ctr" defTabSz="9114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i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769" y="2037372"/>
            <a:ext cx="4769419" cy="1546721"/>
          </a:xfrm>
          <a:prstGeom prst="rect">
            <a:avLst/>
          </a:prstGeom>
        </p:spPr>
        <p:txBody>
          <a:bodyPr wrap="square" lIns="68390" tIns="34289" rIns="68390" bIns="34289">
            <a:spAutoFit/>
          </a:bodyPr>
          <a:lstStyle/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您可藉由文字簡訊要求獲得事業相關的訊息</a:t>
            </a:r>
            <a:endParaRPr lang="en-US" sz="32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74" y="767071"/>
            <a:ext cx="1924858" cy="3423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98" y="6097273"/>
            <a:ext cx="692234" cy="4421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75735" y="2577961"/>
            <a:ext cx="3553619" cy="1944404"/>
            <a:chOff x="7453841" y="-1288543"/>
            <a:chExt cx="4738159" cy="2592538"/>
          </a:xfrm>
        </p:grpSpPr>
        <p:grpSp>
          <p:nvGrpSpPr>
            <p:cNvPr id="19" name="Group 18"/>
            <p:cNvGrpSpPr/>
            <p:nvPr/>
          </p:nvGrpSpPr>
          <p:grpSpPr>
            <a:xfrm>
              <a:off x="7453841" y="-1288543"/>
              <a:ext cx="4730933" cy="1288543"/>
              <a:chOff x="7453841" y="2449946"/>
              <a:chExt cx="4730933" cy="128854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411059" y="3058927"/>
                <a:ext cx="3773715" cy="679562"/>
                <a:chOff x="8229600" y="7898823"/>
                <a:chExt cx="6231440" cy="1122146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710" t="48088" b="5098"/>
                <a:stretch/>
              </p:blipFill>
              <p:spPr>
                <a:xfrm>
                  <a:off x="8229600" y="7898823"/>
                  <a:ext cx="2177234" cy="1122146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365042" y="7977138"/>
                  <a:ext cx="6095998" cy="101645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defTabSz="68362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800" b="1" i="0" dirty="0">
                      <a:solidFill>
                        <a:srgbClr val="F2F2F2"/>
                      </a:solidFill>
                      <a:latin typeface="Calibri"/>
                      <a:ea typeface="+mn-ea"/>
                    </a:rPr>
                    <a:t>BV 001</a:t>
                  </a:r>
                </a:p>
                <a:p>
                  <a:pPr defTabSz="68362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800" b="1" i="0" dirty="0">
                      <a:solidFill>
                        <a:srgbClr val="F2F2F2"/>
                      </a:solidFill>
                      <a:latin typeface="Calibri"/>
                      <a:ea typeface="+mn-ea"/>
                    </a:rPr>
                    <a:t>L: 68887.17</a:t>
                  </a:r>
                </a:p>
                <a:p>
                  <a:pPr defTabSz="68362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800" b="1" i="0" dirty="0">
                      <a:solidFill>
                        <a:srgbClr val="F2F2F2"/>
                      </a:solidFill>
                      <a:latin typeface="Calibri"/>
                      <a:ea typeface="+mn-ea"/>
                    </a:rPr>
                    <a:t>R: 11526.99</a:t>
                  </a:r>
                  <a:endParaRPr lang="en-US" sz="800" b="1" i="0" dirty="0">
                    <a:solidFill>
                      <a:srgbClr val="F2F2F2"/>
                    </a:solidFill>
                    <a:latin typeface="Calibri"/>
                    <a:ea typeface="+mn-ea"/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7453841" y="2449946"/>
                <a:ext cx="811146" cy="408902"/>
                <a:chOff x="2029" y="5395096"/>
                <a:chExt cx="1275228" cy="642848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480" b="51710"/>
                <a:stretch/>
              </p:blipFill>
              <p:spPr>
                <a:xfrm>
                  <a:off x="2029" y="5395096"/>
                  <a:ext cx="1275228" cy="642848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196034" y="5544711"/>
                  <a:ext cx="1023167" cy="4516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83624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800" b="1" i="0" dirty="0">
                      <a:solidFill>
                        <a:srgbClr val="222A35"/>
                      </a:solidFill>
                      <a:latin typeface="Calibri"/>
                      <a:ea typeface="+mn-ea"/>
                    </a:rPr>
                    <a:t>BV 001</a:t>
                  </a:r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7461067" y="15452"/>
              <a:ext cx="4730933" cy="1288543"/>
              <a:chOff x="7325713" y="-733758"/>
              <a:chExt cx="4730933" cy="128854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10" t="48088" b="5098"/>
              <a:stretch/>
            </p:blipFill>
            <p:spPr>
              <a:xfrm>
                <a:off x="8282931" y="-124777"/>
                <a:ext cx="1318517" cy="679562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364953" y="-77352"/>
                <a:ext cx="3691693" cy="6155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83624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800" b="1" i="0" dirty="0">
                    <a:solidFill>
                      <a:srgbClr val="F2F2F2"/>
                    </a:solidFill>
                    <a:latin typeface="Calibri"/>
                    <a:ea typeface="+mn-ea"/>
                  </a:rPr>
                  <a:t>IBV 001</a:t>
                </a:r>
              </a:p>
              <a:p>
                <a:pPr defTabSz="683624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800" b="1" i="0" dirty="0">
                    <a:solidFill>
                      <a:srgbClr val="F2F2F2"/>
                    </a:solidFill>
                    <a:latin typeface="Calibri"/>
                    <a:ea typeface="+mn-ea"/>
                  </a:rPr>
                  <a:t>L: 68887.17</a:t>
                </a:r>
              </a:p>
              <a:p>
                <a:pPr defTabSz="683624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800" b="1" i="0" dirty="0">
                    <a:solidFill>
                      <a:srgbClr val="F2F2F2"/>
                    </a:solidFill>
                    <a:latin typeface="Calibri"/>
                    <a:ea typeface="+mn-ea"/>
                  </a:rPr>
                  <a:t>R: 11526.99</a:t>
                </a:r>
                <a:endParaRPr lang="en-US" sz="800" b="1" i="0" dirty="0">
                  <a:solidFill>
                    <a:srgbClr val="F2F2F2"/>
                  </a:solidFill>
                  <a:latin typeface="Calibri"/>
                  <a:ea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480" b="51710"/>
              <a:stretch/>
            </p:blipFill>
            <p:spPr>
              <a:xfrm>
                <a:off x="7325713" y="-733758"/>
                <a:ext cx="811146" cy="408902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449116" y="-638591"/>
                <a:ext cx="650815" cy="451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3624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800" b="1" i="0" dirty="0">
                    <a:solidFill>
                      <a:srgbClr val="222A35"/>
                    </a:solidFill>
                    <a:latin typeface="Calibri"/>
                    <a:ea typeface="+mn-ea"/>
                  </a:rPr>
                  <a:t>IBV 001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6"/>
          <a:stretch/>
        </p:blipFill>
        <p:spPr>
          <a:xfrm>
            <a:off x="6198785" y="2582900"/>
            <a:ext cx="1924858" cy="1607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15751" y="366186"/>
            <a:ext cx="3930197" cy="1546576"/>
          </a:xfrm>
          <a:prstGeom prst="rect">
            <a:avLst/>
          </a:prstGeom>
        </p:spPr>
        <p:txBody>
          <a:bodyPr wrap="none" lIns="68390" tIns="34289" rIns="68390" bIns="34289">
            <a:spAutoFit/>
          </a:bodyPr>
          <a:lstStyle/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8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新功能</a:t>
            </a:r>
            <a:endParaRPr lang="en-US" sz="48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8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SMS </a:t>
            </a:r>
            <a:r>
              <a:rPr lang="zh-TW" altLang="en-US" sz="48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簡訊互動</a:t>
            </a:r>
            <a:endParaRPr lang="en-US" sz="4800" b="1" i="0" cap="all" spc="-150" dirty="0">
              <a:solidFill>
                <a:srgbClr val="17C1CB">
                  <a:lumMod val="60000"/>
                  <a:lumOff val="40000"/>
                </a:srgb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5769" y="3271965"/>
            <a:ext cx="4769419" cy="1546721"/>
          </a:xfrm>
          <a:prstGeom prst="rect">
            <a:avLst/>
          </a:prstGeom>
        </p:spPr>
        <p:txBody>
          <a:bodyPr wrap="square" lIns="68390" tIns="34289" rIns="68390" bIns="34289">
            <a:spAutoFit/>
          </a:bodyPr>
          <a:lstStyle/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輸入訊息</a:t>
            </a:r>
            <a:r>
              <a:rPr lang="en-US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:</a:t>
            </a: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2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BV 001</a:t>
            </a:r>
            <a:endParaRPr lang="en-US" sz="32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1"/>
          <a:stretch/>
        </p:blipFill>
        <p:spPr>
          <a:xfrm>
            <a:off x="6189960" y="772013"/>
            <a:ext cx="1924858" cy="713787"/>
          </a:xfrm>
          <a:prstGeom prst="rect">
            <a:avLst/>
          </a:prstGeom>
        </p:spPr>
      </p:pic>
      <p:pic>
        <p:nvPicPr>
          <p:cNvPr id="12290" name="Picture 2" descr="Image result for Holding Iphone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796" y="165057"/>
            <a:ext cx="3503816" cy="497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 descr="螢幕截圖 2017-10-03 22.07.4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93" y="1616323"/>
            <a:ext cx="1909163" cy="88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 flipV="1">
            <a:off x="0" y="0"/>
            <a:ext cx="7658100" cy="5143500"/>
          </a:xfrm>
          <a:custGeom>
            <a:avLst/>
            <a:gdLst>
              <a:gd name="connsiteX0" fmla="*/ 1969476 w 6696221"/>
              <a:gd name="connsiteY0" fmla="*/ 0 h 4985172"/>
              <a:gd name="connsiteX1" fmla="*/ 6696221 w 6696221"/>
              <a:gd name="connsiteY1" fmla="*/ 0 h 4985172"/>
              <a:gd name="connsiteX2" fmla="*/ 6696221 w 6696221"/>
              <a:gd name="connsiteY2" fmla="*/ 4985172 h 4985172"/>
              <a:gd name="connsiteX3" fmla="*/ 1969476 w 6696221"/>
              <a:gd name="connsiteY3" fmla="*/ 4985172 h 4985172"/>
              <a:gd name="connsiteX4" fmla="*/ 1969476 w 6696221"/>
              <a:gd name="connsiteY4" fmla="*/ 4985171 h 4985172"/>
              <a:gd name="connsiteX5" fmla="*/ 0 w 6696221"/>
              <a:gd name="connsiteY5" fmla="*/ 4985171 h 498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6221" h="4985172">
                <a:moveTo>
                  <a:pt x="1969476" y="0"/>
                </a:moveTo>
                <a:lnTo>
                  <a:pt x="6696221" y="0"/>
                </a:lnTo>
                <a:lnTo>
                  <a:pt x="6696221" y="4985172"/>
                </a:lnTo>
                <a:lnTo>
                  <a:pt x="1969476" y="4985172"/>
                </a:lnTo>
                <a:lnTo>
                  <a:pt x="1969476" y="4985171"/>
                </a:lnTo>
                <a:lnTo>
                  <a:pt x="0" y="4985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90" tIns="34289" rIns="68390" bIns="34289" rtlCol="0" anchor="ctr"/>
          <a:lstStyle/>
          <a:p>
            <a:pPr algn="ctr" defTabSz="9114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00" i="0">
              <a:solidFill>
                <a:srgbClr val="F2F2F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926" y="1760106"/>
            <a:ext cx="4769419" cy="3393235"/>
          </a:xfrm>
          <a:prstGeom prst="rect">
            <a:avLst/>
          </a:prstGeom>
        </p:spPr>
        <p:txBody>
          <a:bodyPr wrap="square" lIns="68390" tIns="34289" rIns="68390" bIns="34289">
            <a:spAutoFit/>
          </a:bodyPr>
          <a:lstStyle/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輸入</a:t>
            </a:r>
            <a:r>
              <a:rPr lang="en-US" altLang="zh-TW" sz="28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Q</a:t>
            </a:r>
            <a:r>
              <a:rPr lang="zh-TW" altLang="en-US" sz="28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及超連鎖</a:t>
            </a:r>
            <a:r>
              <a:rPr lang="en-US" altLang="zh-TW" sz="2800" b="1" i="0" cap="all" spc="-150" baseline="3000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zh-TW" altLang="en-US" sz="28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店主編號，以查詢您自己或團隊成員的合格日。</a:t>
            </a:r>
            <a:endParaRPr lang="en-US" sz="2800" b="1" i="0" cap="all" spc="-150" dirty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cap="all" spc="-150" dirty="0">
                <a:solidFill>
                  <a:srgbClr val="F2F2F2"/>
                </a:solidFill>
                <a:latin typeface="Raleway" panose="020B0503030101060003" pitchFamily="34" charset="0"/>
                <a:ea typeface="+mn-ea"/>
              </a:rPr>
              <a:t/>
            </a:r>
            <a:br>
              <a:rPr lang="en-US" sz="2000" i="0" cap="all" spc="-150" dirty="0">
                <a:solidFill>
                  <a:srgbClr val="F2F2F2"/>
                </a:solidFill>
                <a:latin typeface="Raleway" panose="020B0503030101060003" pitchFamily="34" charset="0"/>
                <a:ea typeface="+mn-ea"/>
              </a:rPr>
            </a:br>
            <a:r>
              <a:rPr lang="zh-TW" altLang="en-US" sz="2400" i="0" cap="all" spc="-150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輸入：</a:t>
            </a:r>
            <a:endParaRPr lang="en-US" sz="2400" i="0" cap="all" spc="-150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i="0" cap="all" spc="-150" dirty="0">
              <a:solidFill>
                <a:srgbClr val="F2F2F2"/>
              </a:solidFill>
              <a:latin typeface="Raleway" panose="020B0503030101060003" pitchFamily="34" charset="0"/>
              <a:ea typeface="+mn-ea"/>
            </a:endParaRP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i="0" cap="all" spc="-150" dirty="0">
                <a:solidFill>
                  <a:srgbClr val="F2F2F2"/>
                </a:solidFill>
                <a:latin typeface="Raleway" panose="020B0503030101060003" pitchFamily="34" charset="0"/>
                <a:ea typeface="+mn-ea"/>
              </a:rPr>
              <a:t>Q  </a:t>
            </a:r>
            <a:r>
              <a:rPr lang="en-US" sz="2800" i="0" cap="all" spc="-150" dirty="0">
                <a:solidFill>
                  <a:srgbClr val="F2F2F2"/>
                </a:solidFill>
                <a:latin typeface="Raleway" panose="020B0503030101060003" pitchFamily="34" charset="0"/>
                <a:ea typeface="+mn-ea"/>
              </a:rPr>
              <a:t>[ </a:t>
            </a:r>
            <a:r>
              <a:rPr lang="zh-TW" altLang="en-US" sz="2800" i="0" cap="all" spc="-150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超連鎖店主九碼</a:t>
            </a:r>
            <a:r>
              <a:rPr lang="en-US" altLang="zh-TW" sz="2800" i="0" cap="all" spc="-150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800" i="0" cap="all" spc="-150" dirty="0">
                <a:solidFill>
                  <a:srgbClr val="F2F2F2"/>
                </a:solidFill>
                <a:latin typeface="Raleway" panose="020B0503030101060003" pitchFamily="34" charset="0"/>
                <a:ea typeface="+mn-ea"/>
              </a:rPr>
              <a:t>]</a:t>
            </a:r>
            <a:endParaRPr lang="en-US" sz="4400" i="0" cap="all" spc="-150" dirty="0">
              <a:solidFill>
                <a:srgbClr val="F2F2F2"/>
              </a:solidFill>
              <a:latin typeface="Raleway" panose="020B0503030101060003" pitchFamily="34" charset="0"/>
              <a:ea typeface="+mn-ea"/>
            </a:endParaRP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i="0" cap="all" spc="-150" dirty="0">
              <a:solidFill>
                <a:srgbClr val="F2F2F2"/>
              </a:solidFill>
              <a:latin typeface="Raleway" panose="020B0503030101060003" pitchFamily="34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64" y="767071"/>
            <a:ext cx="1924858" cy="3423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88" y="6097273"/>
            <a:ext cx="692234" cy="44216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088103" y="2577081"/>
            <a:ext cx="3548201" cy="707750"/>
            <a:chOff x="7453840" y="2449947"/>
            <a:chExt cx="4730934" cy="943666"/>
          </a:xfrm>
        </p:grpSpPr>
        <p:grpSp>
          <p:nvGrpSpPr>
            <p:cNvPr id="18" name="Group 17"/>
            <p:cNvGrpSpPr/>
            <p:nvPr/>
          </p:nvGrpSpPr>
          <p:grpSpPr>
            <a:xfrm>
              <a:off x="8439634" y="3071041"/>
              <a:ext cx="3745140" cy="322572"/>
              <a:chOff x="8276785" y="7918822"/>
              <a:chExt cx="6184255" cy="53265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10" t="48088" b="5098"/>
              <a:stretch/>
            </p:blipFill>
            <p:spPr>
              <a:xfrm>
                <a:off x="8276785" y="7918822"/>
                <a:ext cx="2177234" cy="49030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8365040" y="7977134"/>
                <a:ext cx="6096000" cy="4743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83624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800" b="1" i="0" dirty="0">
                    <a:solidFill>
                      <a:srgbClr val="F2F2F2"/>
                    </a:solidFill>
                    <a:latin typeface="Calibri"/>
                    <a:ea typeface="+mn-ea"/>
                  </a:rPr>
                  <a:t>03/25/2016</a:t>
                </a:r>
                <a:endParaRPr lang="en-US" sz="800" b="1" i="0" dirty="0">
                  <a:solidFill>
                    <a:srgbClr val="F2F2F2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453840" y="2449947"/>
              <a:ext cx="1197791" cy="408902"/>
              <a:chOff x="2027" y="5395096"/>
              <a:chExt cx="1883085" cy="64284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480" b="51710"/>
              <a:stretch/>
            </p:blipFill>
            <p:spPr>
              <a:xfrm>
                <a:off x="2027" y="5395096"/>
                <a:ext cx="1781141" cy="64284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96032" y="5544710"/>
                <a:ext cx="1689080" cy="451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362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800" b="1" i="0" dirty="0">
                    <a:solidFill>
                      <a:srgbClr val="222A35"/>
                    </a:solidFill>
                    <a:latin typeface="Calibri"/>
                    <a:ea typeface="+mn-ea"/>
                  </a:rPr>
                  <a:t>Q   123456789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6"/>
          <a:stretch/>
        </p:blipFill>
        <p:spPr>
          <a:xfrm>
            <a:off x="6031476" y="2582900"/>
            <a:ext cx="1924858" cy="1607550"/>
          </a:xfrm>
          <a:prstGeom prst="rect">
            <a:avLst/>
          </a:prstGeom>
        </p:spPr>
      </p:pic>
      <p:pic>
        <p:nvPicPr>
          <p:cNvPr id="12290" name="Picture 2" descr="Image result for Holding Iphone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15" y="165057"/>
            <a:ext cx="3503816" cy="497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1"/>
          <p:cNvSpPr/>
          <p:nvPr/>
        </p:nvSpPr>
        <p:spPr>
          <a:xfrm>
            <a:off x="333949" y="213474"/>
            <a:ext cx="3930197" cy="1546576"/>
          </a:xfrm>
          <a:prstGeom prst="rect">
            <a:avLst/>
          </a:prstGeom>
        </p:spPr>
        <p:txBody>
          <a:bodyPr wrap="none" lIns="68390" tIns="34289" rIns="68390" bIns="34289">
            <a:spAutoFit/>
          </a:bodyPr>
          <a:lstStyle/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i="0" cap="all" spc="-150" dirty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Live</a:t>
            </a:r>
          </a:p>
          <a:p>
            <a:pPr defTabSz="6530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8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SMS </a:t>
            </a:r>
            <a:r>
              <a:rPr lang="zh-TW" altLang="en-US" sz="4800" b="1" i="0" cap="all" spc="-150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/>
                <a:ea typeface="微軟正黑體"/>
                <a:cs typeface="微軟正黑體"/>
              </a:rPr>
              <a:t>簡訊互動</a:t>
            </a:r>
            <a:endParaRPr lang="en-US" sz="4800" b="1" i="0" cap="all" spc="-150" dirty="0">
              <a:solidFill>
                <a:srgbClr val="17C1CB">
                  <a:lumMod val="60000"/>
                  <a:lumOff val="40000"/>
                </a:srgbClr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240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1.45833E-6 -0.05741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5741 L 1.45833E-6 -0.13704 " pathEditMode="relative" rAng="0" ptsTypes="AA">
                                      <p:cBhvr>
                                        <p:cTn id="1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 b="7241"/>
          <a:stretch/>
        </p:blipFill>
        <p:spPr>
          <a:xfrm>
            <a:off x="2" y="-22641"/>
            <a:ext cx="9143985" cy="5143493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427009" y="2057400"/>
            <a:ext cx="4761782" cy="491706"/>
          </a:xfrm>
          <a:prstGeom prst="fram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3273784" y="4088923"/>
            <a:ext cx="1086929" cy="414068"/>
          </a:xfrm>
          <a:prstGeom prst="fram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_Hqtrs_08_L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7" r="18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59" y="2279808"/>
            <a:ext cx="9142861" cy="28636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8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30" tIns="25715" rIns="51330" bIns="25715" rtlCol="0" anchor="ctr"/>
          <a:lstStyle/>
          <a:p>
            <a:pPr algn="ctr" defTabSz="51311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i="0" dirty="0">
              <a:solidFill>
                <a:prstClr val="white"/>
              </a:solidFill>
              <a:latin typeface="Helvetica Regular" charset="0"/>
            </a:endParaRPr>
          </a:p>
        </p:txBody>
      </p:sp>
      <p:pic>
        <p:nvPicPr>
          <p:cNvPr id="4" name="Picture 3" descr="Torch_Whit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57"/>
          <a:stretch/>
        </p:blipFill>
        <p:spPr>
          <a:xfrm>
            <a:off x="2621277" y="4315885"/>
            <a:ext cx="409151" cy="6558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3837" y="4336493"/>
            <a:ext cx="1517026" cy="57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063465" y="4695283"/>
            <a:ext cx="2224896" cy="253913"/>
          </a:xfrm>
          <a:prstGeom prst="rect">
            <a:avLst/>
          </a:prstGeom>
        </p:spPr>
        <p:txBody>
          <a:bodyPr wrap="square" lIns="68472" tIns="34289" rIns="68472" bIns="34289">
            <a:spAutoFit/>
          </a:bodyPr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北卡羅萊納州格林斯堡市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14" y="3513646"/>
            <a:ext cx="9159614" cy="741757"/>
          </a:xfrm>
          <a:prstGeom prst="rect">
            <a:avLst/>
          </a:prstGeom>
          <a:solidFill>
            <a:srgbClr val="0FB7FF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2" y="3509263"/>
            <a:ext cx="8224233" cy="807914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美安集團是產品代理及網際網路行銷公司，營運遍及全球，</a:t>
            </a:r>
            <a:r>
              <a:rPr lang="en" sz="2400" b="1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專門從事</a:t>
            </a:r>
            <a:r>
              <a:rPr lang="zh-TW" altLang="en-US" sz="2400" b="1" i="0" dirty="0">
                <a:solidFill>
                  <a:srgbClr val="FE4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</a:t>
            </a:r>
            <a:r>
              <a:rPr lang="zh-TW" altLang="en-US" sz="24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2802" y="4382155"/>
            <a:ext cx="2344961" cy="484748"/>
          </a:xfrm>
          <a:prstGeom prst="rect">
            <a:avLst/>
          </a:prstGeom>
          <a:noFill/>
          <a:ln>
            <a:noFill/>
          </a:ln>
        </p:spPr>
        <p:txBody>
          <a:bodyPr wrap="square" lIns="68492" tIns="34289" rIns="68492" bIns="34289" rtlCol="0">
            <a:spAutoFit/>
          </a:bodyPr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2013</a:t>
            </a:r>
            <a:r>
              <a:rPr lang="zh-TW" altLang="en-US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火炬獎得主</a:t>
            </a:r>
          </a:p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誠信 </a:t>
            </a:r>
            <a:r>
              <a:rPr lang="en-US" altLang="zh-TW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zh-TW" altLang="en-US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卓越 </a:t>
            </a:r>
            <a:r>
              <a:rPr lang="en-US" altLang="zh-TW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• </a:t>
            </a:r>
            <a:r>
              <a:rPr lang="zh-TW" altLang="en-US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完美</a:t>
            </a:r>
          </a:p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900" b="1" i="0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北卡中部商業信譽局</a:t>
            </a:r>
          </a:p>
        </p:txBody>
      </p:sp>
    </p:spTree>
    <p:extLst>
      <p:ext uri="{BB962C8B-B14F-4D97-AF65-F5344CB8AC3E}">
        <p14:creationId xmlns:p14="http://schemas.microsoft.com/office/powerpoint/2010/main" val="34582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7403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47" b="-5157"/>
          <a:stretch/>
        </p:blipFill>
        <p:spPr>
          <a:xfrm>
            <a:off x="4934369" y="1"/>
            <a:ext cx="4209691" cy="5408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06" y="132631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85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224" tIns="34289" rIns="66224" bIns="34289" rtlCol="0" anchor="ctr"/>
          <a:lstStyle/>
          <a:p>
            <a:pPr algn="ctr" defTabSz="6480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i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3796" y="514351"/>
            <a:ext cx="2476418" cy="1546574"/>
          </a:xfrm>
          <a:prstGeom prst="rect">
            <a:avLst/>
          </a:prstGeom>
        </p:spPr>
        <p:txBody>
          <a:bodyPr wrap="none" lIns="64096" tIns="34289" rIns="64096" bIns="34289">
            <a:spAutoFit/>
          </a:bodyPr>
          <a:lstStyle/>
          <a:p>
            <a:pPr algn="ctr" defTabSz="636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800" i="0" cap="all" spc="-225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全新功能</a:t>
            </a:r>
            <a:endParaRPr lang="en-US" altLang="zh-TW" sz="4800" i="0" cap="all" spc="-225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36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800" i="0" cap="all" spc="-225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快將推出</a:t>
            </a:r>
            <a:endParaRPr lang="en-US" sz="4800" i="0" cap="all" spc="-225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3628" y="2579971"/>
            <a:ext cx="6936887" cy="992576"/>
          </a:xfrm>
          <a:prstGeom prst="rect">
            <a:avLst/>
          </a:prstGeom>
        </p:spPr>
        <p:txBody>
          <a:bodyPr wrap="none" lIns="65819" tIns="34289" rIns="65819" bIns="34289">
            <a:spAutoFit/>
          </a:bodyPr>
          <a:lstStyle/>
          <a:p>
            <a:pPr algn="ctr" defTabSz="6490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000" i="0" spc="-105" dirty="0">
                <a:solidFill>
                  <a:srgbClr val="17C1CB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幾時送貨，由你話事</a:t>
            </a:r>
            <a:endParaRPr lang="en-US" sz="6000" i="0" spc="-105" dirty="0">
              <a:solidFill>
                <a:srgbClr val="17C1CB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606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4" y="0"/>
            <a:ext cx="7661189" cy="51435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8" t="66246" r="18911" b="6366"/>
          <a:stretch/>
        </p:blipFill>
        <p:spPr>
          <a:xfrm>
            <a:off x="2029656" y="861930"/>
            <a:ext cx="4578179" cy="35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2" y="520815"/>
            <a:ext cx="8178800" cy="410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71" y="721078"/>
            <a:ext cx="4138433" cy="1143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49" y="2571751"/>
            <a:ext cx="2727494" cy="753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08" y="2336738"/>
            <a:ext cx="1330585" cy="367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60" y="2810604"/>
            <a:ext cx="998915" cy="276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74" y="3261564"/>
            <a:ext cx="640290" cy="1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1" y="0"/>
            <a:ext cx="2893219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22" y="0"/>
            <a:ext cx="2893219" cy="51435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4937760" y="2043684"/>
            <a:ext cx="1152144" cy="521208"/>
          </a:xfrm>
          <a:prstGeom prst="fram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tore-logo-expr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5" y="1418207"/>
            <a:ext cx="4762500" cy="2219325"/>
          </a:xfrm>
          <a:prstGeom prst="rect">
            <a:avLst/>
          </a:prstGeom>
        </p:spPr>
      </p:pic>
      <p:pic>
        <p:nvPicPr>
          <p:cNvPr id="11" name="圖片 10" descr="AAEAAQAAAAAAAAfFAAAAJDRhN2U2NDUxLWViMjktNDc5ZS1iZmY5LTdiMWIxOGY3MzRmZ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" y="1193802"/>
            <a:ext cx="8204200" cy="275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051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" b="5655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3430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56240" y="4649724"/>
            <a:ext cx="2372868" cy="38404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" b="10962"/>
          <a:stretch/>
        </p:blipFill>
        <p:spPr>
          <a:xfrm>
            <a:off x="1" y="21"/>
            <a:ext cx="8896826" cy="5143493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4D1609B-102A-4C77-86A2-ACB29FB96D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5879962" y="15"/>
            <a:ext cx="3264038" cy="5143859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492" tIns="34289" rIns="68492" bIns="34289" rtlCol="0" anchor="ctr">
            <a:noAutofit/>
          </a:bodyPr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651F706-C94E-46D4-BAAE-BAFD1AD976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6500965" y="15"/>
            <a:ext cx="2643038" cy="5143859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492" tIns="34289" rIns="68492" bIns="34289" rtlCol="0" anchor="ctr">
            <a:noAutofit/>
          </a:bodyPr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6643" y="10237"/>
            <a:ext cx="2296081" cy="2146742"/>
          </a:xfrm>
          <a:prstGeom prst="rect">
            <a:avLst/>
          </a:prstGeom>
        </p:spPr>
        <p:txBody>
          <a:bodyPr wrap="square" lIns="68492" tIns="34289" rIns="68492" bIns="34289">
            <a:spAutoFit/>
          </a:bodyPr>
          <a:lstStyle/>
          <a:p>
            <a:pPr algn="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700" i="0" dirty="0">
                <a:solidFill>
                  <a:prstClr val="white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一對一行銷是顧客關係管理的策略，專注於與顧客的個人化互動。</a:t>
            </a:r>
            <a:endParaRPr lang="en-US" sz="2700" i="0" dirty="0">
              <a:solidFill>
                <a:prstClr val="white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16010" y="-302325"/>
            <a:ext cx="2972905" cy="2654573"/>
          </a:xfrm>
          <a:prstGeom prst="rect">
            <a:avLst/>
          </a:prstGeom>
        </p:spPr>
        <p:txBody>
          <a:bodyPr wrap="square" lIns="68492" tIns="34289" rIns="68492" bIns="34289">
            <a:spAutoFit/>
          </a:bodyPr>
          <a:lstStyle/>
          <a:p>
            <a:pPr algn="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white"/>
                </a:solidFill>
                <a:latin typeface="Calibri"/>
                <a:ea typeface="新細明體"/>
              </a:rPr>
              <a:t>(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+mn-ea"/>
              </a:rPr>
              <a:t>1:1 marketing</a:t>
            </a:r>
            <a:r>
              <a:rPr lang="en-US" sz="2400" i="0" dirty="0">
                <a:solidFill>
                  <a:prstClr val="white"/>
                </a:solidFill>
                <a:latin typeface="Calibri"/>
                <a:ea typeface="+mn-ea"/>
              </a:rPr>
              <a:t>) is a customer relationship management strategy emphasizing personalized interactions with customers.</a:t>
            </a:r>
          </a:p>
        </p:txBody>
      </p:sp>
    </p:spTree>
    <p:extLst>
      <p:ext uri="{BB962C8B-B14F-4D97-AF65-F5344CB8AC3E}">
        <p14:creationId xmlns:p14="http://schemas.microsoft.com/office/powerpoint/2010/main" val="16865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3430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-2" b="-2"/>
          <a:stretch/>
        </p:blipFill>
        <p:spPr>
          <a:xfrm>
            <a:off x="987245" y="482659"/>
            <a:ext cx="2739366" cy="2840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26891" b="-3"/>
          <a:stretch/>
        </p:blipFill>
        <p:spPr>
          <a:xfrm>
            <a:off x="4632326" y="482601"/>
            <a:ext cx="3247905" cy="2752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246" y="3350563"/>
            <a:ext cx="7755970" cy="484748"/>
          </a:xfrm>
          <a:prstGeom prst="rect">
            <a:avLst/>
          </a:prstGeom>
          <a:noFill/>
        </p:spPr>
        <p:txBody>
          <a:bodyPr wrap="non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700" i="0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知識可以改變命運，你必須要擁有它才能夠使用它</a:t>
            </a:r>
            <a:endParaRPr lang="en-US" sz="2700" i="0" dirty="0">
              <a:solidFill>
                <a:prstClr val="black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7245" y="3951024"/>
            <a:ext cx="7560003" cy="900247"/>
          </a:xfrm>
          <a:prstGeom prst="rect">
            <a:avLst/>
          </a:prstGeom>
          <a:noFill/>
        </p:spPr>
        <p:txBody>
          <a:bodyPr wrap="non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700" b="1" i="0" dirty="0" err="1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shop.com</a:t>
            </a:r>
            <a:r>
              <a:rPr lang="zh-TW" altLang="en-US" sz="2700" b="1" i="0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的工具可以讓我們做更徹底的 </a:t>
            </a:r>
            <a:r>
              <a:rPr lang="en-US" altLang="zh-TW" sz="2700" b="1" i="0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</a:t>
            </a:r>
            <a:r>
              <a:rPr lang="zh-TW" altLang="en-US" sz="2700" b="1" i="0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對</a:t>
            </a:r>
            <a:r>
              <a:rPr lang="en-US" altLang="zh-TW" sz="2700" b="1" i="0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</a:t>
            </a:r>
            <a:r>
              <a:rPr lang="zh-TW" altLang="en-US" sz="2700" b="1" i="0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lang="en-US" altLang="zh-TW" sz="2700" b="1" i="0" dirty="0">
              <a:solidFill>
                <a:prstClr val="black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700" b="1" i="0" dirty="0">
                <a:solidFill>
                  <a:prstClr val="black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我們必須學會它才能使用它</a:t>
            </a:r>
            <a:endParaRPr lang="en-US" sz="2700" b="1" i="0" dirty="0">
              <a:solidFill>
                <a:prstClr val="black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1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" y="0"/>
            <a:ext cx="914171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1" y="5118105"/>
            <a:ext cx="138548" cy="300083"/>
          </a:xfrm>
          <a:prstGeom prst="rect">
            <a:avLst/>
          </a:prstGeom>
          <a:noFill/>
        </p:spPr>
        <p:txBody>
          <a:bodyPr wrap="non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00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04799" y="3709525"/>
            <a:ext cx="9766299" cy="1097280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26074"/>
            <a:ext cx="9144000" cy="443198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algn="ctr" defTabSz="684576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HK" altLang="en-US" sz="27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sz="2700" b="1" i="0" spc="150" baseline="30000" dirty="0">
                <a:solidFill>
                  <a:prstClr val="white"/>
                </a:solidFill>
                <a:latin typeface="Helvetica Regular" charset="0"/>
                <a:ea typeface="+mn-ea"/>
                <a:cs typeface="Helvetica Regular" charset="0"/>
              </a:rPr>
              <a:t>™</a:t>
            </a:r>
            <a:r>
              <a:rPr lang="zh-HK" altLang="en-US" sz="27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2527" y="3659731"/>
            <a:ext cx="589214" cy="1084913"/>
          </a:xfrm>
          <a:prstGeom prst="rect">
            <a:avLst/>
          </a:prstGeom>
        </p:spPr>
        <p:txBody>
          <a:bodyPr wrap="square" lIns="68492" tIns="34289" rIns="68492" bIns="34289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[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7560" y="3659731"/>
            <a:ext cx="589214" cy="1084913"/>
          </a:xfrm>
          <a:prstGeom prst="rect">
            <a:avLst/>
          </a:prstGeom>
        </p:spPr>
        <p:txBody>
          <a:bodyPr wrap="square" lIns="68492" tIns="34289" rIns="68492" bIns="34289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]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0" y="4886327"/>
            <a:ext cx="91440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2" tIns="34289" rIns="68492" bIns="34289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HK" sz="8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©2017</a:t>
            </a:r>
            <a:r>
              <a:rPr lang="zh-HK" altLang="en-US" sz="8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美安全球集團版權所有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998" y="4303919"/>
            <a:ext cx="2664823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70" y="684881"/>
            <a:ext cx="3128511" cy="405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047" y="-324"/>
            <a:ext cx="1485000" cy="405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i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行銷趨勢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798934" y="3823550"/>
            <a:ext cx="2700000" cy="108000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把同一產品賣給</a:t>
            </a:r>
            <a:endParaRPr lang="en-US" altLang="zh-TW" sz="2400" b="1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市場上更多顧客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" y="2029783"/>
            <a:ext cx="540000" cy="540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000176" y="146190"/>
            <a:ext cx="2836084" cy="930928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800" b="1" i="0" dirty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大眾行銷</a:t>
            </a:r>
            <a:endParaRPr lang="en-US" altLang="zh-TW" sz="2800" b="1" i="0" dirty="0">
              <a:solidFill>
                <a:srgbClr val="44546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800" b="1" i="0" dirty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尊崇</a:t>
            </a:r>
            <a:r>
              <a:rPr lang="zh-TW" altLang="en-US" sz="2800" b="1" i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市場佔有率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431037" y="6672"/>
            <a:ext cx="3177842" cy="930928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800" b="1" i="0" dirty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一對一行銷</a:t>
            </a:r>
            <a:endParaRPr lang="en-US" altLang="zh-TW" sz="2800" b="1" i="0" dirty="0">
              <a:solidFill>
                <a:srgbClr val="44546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800" b="1" i="0" dirty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重視</a:t>
            </a:r>
            <a:r>
              <a:rPr lang="zh-TW" altLang="en-US" sz="2800" b="1" i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顧客佔有率</a:t>
            </a:r>
            <a:endParaRPr lang="en-US" altLang="zh-TW" sz="2800" b="1" i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9" y="1493456"/>
            <a:ext cx="540000" cy="5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18" y="965915"/>
            <a:ext cx="540000" cy="54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43" y="2583696"/>
            <a:ext cx="540000" cy="54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325" y="1502248"/>
            <a:ext cx="540000" cy="54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00" y="2038576"/>
            <a:ext cx="540000" cy="54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33" y="2583695"/>
            <a:ext cx="540000" cy="54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14" y="3120023"/>
            <a:ext cx="540000" cy="54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10" y="2038046"/>
            <a:ext cx="540000" cy="540000"/>
          </a:xfrm>
          <a:prstGeom prst="rect">
            <a:avLst/>
          </a:prstGeom>
        </p:spPr>
      </p:pic>
      <p:cxnSp>
        <p:nvCxnSpPr>
          <p:cNvPr id="20" name="直線單箭頭接點 19"/>
          <p:cNvCxnSpPr>
            <a:stCxn id="18" idx="0"/>
            <a:endCxn id="12" idx="2"/>
          </p:cNvCxnSpPr>
          <p:nvPr/>
        </p:nvCxnSpPr>
        <p:spPr>
          <a:xfrm flipH="1" flipV="1">
            <a:off x="2148218" y="1505915"/>
            <a:ext cx="4992" cy="532131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8" idx="2"/>
            <a:endCxn id="17" idx="0"/>
          </p:cNvCxnSpPr>
          <p:nvPr/>
        </p:nvCxnSpPr>
        <p:spPr>
          <a:xfrm>
            <a:off x="2153210" y="2578046"/>
            <a:ext cx="3804" cy="541977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stCxn id="18" idx="3"/>
            <a:endCxn id="15" idx="1"/>
          </p:cNvCxnSpPr>
          <p:nvPr/>
        </p:nvCxnSpPr>
        <p:spPr>
          <a:xfrm>
            <a:off x="2423256" y="2308048"/>
            <a:ext cx="1081589" cy="530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stCxn id="18" idx="1"/>
            <a:endCxn id="8" idx="3"/>
          </p:cNvCxnSpPr>
          <p:nvPr/>
        </p:nvCxnSpPr>
        <p:spPr>
          <a:xfrm flipH="1" flipV="1">
            <a:off x="791647" y="2299783"/>
            <a:ext cx="1091564" cy="8264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8" idx="3"/>
            <a:endCxn id="14" idx="1"/>
          </p:cNvCxnSpPr>
          <p:nvPr/>
        </p:nvCxnSpPr>
        <p:spPr>
          <a:xfrm flipV="1">
            <a:off x="2423270" y="1772308"/>
            <a:ext cx="255115" cy="535799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18" idx="1"/>
            <a:endCxn id="11" idx="3"/>
          </p:cNvCxnSpPr>
          <p:nvPr/>
        </p:nvCxnSpPr>
        <p:spPr>
          <a:xfrm flipH="1" flipV="1">
            <a:off x="1574160" y="1763518"/>
            <a:ext cx="309052" cy="544591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stCxn id="18" idx="1"/>
            <a:endCxn id="13" idx="3"/>
          </p:cNvCxnSpPr>
          <p:nvPr/>
        </p:nvCxnSpPr>
        <p:spPr>
          <a:xfrm flipH="1">
            <a:off x="1591806" y="2308049"/>
            <a:ext cx="291467" cy="545650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stCxn id="18" idx="3"/>
            <a:endCxn id="16" idx="1"/>
          </p:cNvCxnSpPr>
          <p:nvPr/>
        </p:nvCxnSpPr>
        <p:spPr>
          <a:xfrm>
            <a:off x="2423271" y="2308046"/>
            <a:ext cx="246323" cy="545649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5662244" y="3843661"/>
            <a:ext cx="2700000" cy="1080668"/>
          </a:xfrm>
          <a:prstGeom prst="round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把更多產品賣給同一顧客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78" y="421021"/>
            <a:ext cx="1061100" cy="810000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46" y="1157009"/>
            <a:ext cx="810000" cy="8100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16" y="1761799"/>
            <a:ext cx="810000" cy="810000"/>
          </a:xfrm>
          <a:prstGeom prst="rect">
            <a:avLst/>
          </a:prstGeom>
        </p:spPr>
      </p:pic>
      <p:cxnSp>
        <p:nvCxnSpPr>
          <p:cNvPr id="43" name="直線單箭頭接點 42"/>
          <p:cNvCxnSpPr>
            <a:stCxn id="37" idx="3"/>
          </p:cNvCxnSpPr>
          <p:nvPr/>
        </p:nvCxnSpPr>
        <p:spPr>
          <a:xfrm>
            <a:off x="5831400" y="1562009"/>
            <a:ext cx="734807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31" idx="3"/>
          </p:cNvCxnSpPr>
          <p:nvPr/>
        </p:nvCxnSpPr>
        <p:spPr>
          <a:xfrm>
            <a:off x="5570424" y="3261946"/>
            <a:ext cx="885179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 flipH="1">
            <a:off x="7608877" y="1231021"/>
            <a:ext cx="515216" cy="530778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>
            <a:off x="7794523" y="2171700"/>
            <a:ext cx="567722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62" y="2733259"/>
            <a:ext cx="675000" cy="1057499"/>
          </a:xfrm>
          <a:prstGeom prst="rect">
            <a:avLst/>
          </a:prstGeom>
        </p:spPr>
      </p:pic>
      <p:sp>
        <p:nvSpPr>
          <p:cNvPr id="35" name="向右箭號 34"/>
          <p:cNvSpPr/>
          <p:nvPr/>
        </p:nvSpPr>
        <p:spPr>
          <a:xfrm>
            <a:off x="3638596" y="3886484"/>
            <a:ext cx="1890000" cy="9450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9130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i="0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科技普及</a:t>
            </a:r>
          </a:p>
        </p:txBody>
      </p:sp>
    </p:spTree>
    <p:extLst>
      <p:ext uri="{BB962C8B-B14F-4D97-AF65-F5344CB8AC3E}">
        <p14:creationId xmlns:p14="http://schemas.microsoft.com/office/powerpoint/2010/main" val="20579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6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5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1" y="482602"/>
            <a:ext cx="5571065" cy="417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0364" y="1643332"/>
            <a:ext cx="1337094" cy="334706"/>
          </a:xfrm>
          <a:prstGeom prst="rect">
            <a:avLst/>
          </a:prstGeom>
          <a:noFill/>
        </p:spPr>
        <p:txBody>
          <a:bodyPr wrap="non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00" i="0" dirty="0">
                <a:solidFill>
                  <a:prstClr val="black"/>
                </a:solidFill>
                <a:latin typeface="Calibri"/>
                <a:ea typeface="+mn-ea"/>
              </a:rPr>
              <a:t>Ford Model T</a:t>
            </a:r>
          </a:p>
        </p:txBody>
      </p:sp>
    </p:spTree>
    <p:extLst>
      <p:ext uri="{BB962C8B-B14F-4D97-AF65-F5344CB8AC3E}">
        <p14:creationId xmlns:p14="http://schemas.microsoft.com/office/powerpoint/2010/main" val="326251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602" y="4294225"/>
            <a:ext cx="8710684" cy="484748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700" i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你可以將</a:t>
            </a:r>
            <a:r>
              <a:rPr lang="en-US" altLang="zh-TW" sz="2700" i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Ford T</a:t>
            </a:r>
            <a:r>
              <a:rPr lang="zh-TW" altLang="en-US" sz="2700" i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改成任何顏色，只要它是黑色。～福特</a:t>
            </a:r>
            <a:endParaRPr lang="en-US" sz="2700" i="0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47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5282" b="1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1464" y="750557"/>
            <a:ext cx="1151565" cy="288541"/>
          </a:xfrm>
          <a:prstGeom prst="rect">
            <a:avLst/>
          </a:prstGeom>
          <a:noFill/>
        </p:spPr>
        <p:txBody>
          <a:bodyPr wrap="non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400" i="0" dirty="0">
                <a:solidFill>
                  <a:prstClr val="black"/>
                </a:solidFill>
                <a:latin typeface="Calibri"/>
                <a:ea typeface="新細明體"/>
              </a:rPr>
              <a:t>Tesla</a:t>
            </a:r>
            <a:r>
              <a:rPr lang="zh-TW" altLang="en-US" sz="1400" i="0" dirty="0">
                <a:solidFill>
                  <a:prstClr val="black"/>
                </a:solidFill>
                <a:latin typeface="Calibri"/>
                <a:ea typeface="新細明體"/>
              </a:rPr>
              <a:t> </a:t>
            </a:r>
            <a:r>
              <a:rPr lang="en-US" altLang="zh-TW" sz="1400" i="0" dirty="0">
                <a:solidFill>
                  <a:prstClr val="black"/>
                </a:solidFill>
                <a:latin typeface="Calibri"/>
                <a:ea typeface="新細明體"/>
              </a:rPr>
              <a:t>Model</a:t>
            </a:r>
            <a:r>
              <a:rPr lang="zh-TW" altLang="en-US" sz="1400" i="0" dirty="0">
                <a:solidFill>
                  <a:prstClr val="black"/>
                </a:solidFill>
                <a:latin typeface="Calibri"/>
                <a:ea typeface="新細明體"/>
              </a:rPr>
              <a:t> </a:t>
            </a:r>
            <a:r>
              <a:rPr lang="en-US" altLang="zh-TW" sz="1400" i="0" dirty="0">
                <a:solidFill>
                  <a:prstClr val="black"/>
                </a:solidFill>
                <a:latin typeface="Calibri"/>
                <a:ea typeface="新細明體"/>
              </a:rPr>
              <a:t>S</a:t>
            </a: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96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>
          <a:xfrm>
            <a:off x="17" y="21"/>
            <a:ext cx="9143985" cy="514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877" y="2722729"/>
            <a:ext cx="3817961" cy="1454244"/>
          </a:xfrm>
          <a:prstGeom prst="rect">
            <a:avLst/>
          </a:prstGeom>
          <a:noFill/>
        </p:spPr>
        <p:txBody>
          <a:bodyPr wrap="square" lIns="68492" tIns="34289" rIns="68492" bIns="34289" rtlCol="0">
            <a:spAutoFit/>
          </a:bodyPr>
          <a:lstStyle/>
          <a:p>
            <a:pPr defTabSz="684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3000" i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我認為，讓平凡人選擇變得不平凡是可能的。</a:t>
            </a:r>
            <a:endParaRPr lang="en-US" sz="3000" i="0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63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4991</TotalTime>
  <Pages>0</Pages>
  <Words>967</Words>
  <Characters>0</Characters>
  <Application>Microsoft Office PowerPoint</Application>
  <DocSecurity>0</DocSecurity>
  <PresentationFormat>On-screen Show (16:9)</PresentationFormat>
  <Lines>0</Lines>
  <Paragraphs>91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</vt:lpstr>
      <vt:lpstr>Apple LiGothic</vt:lpstr>
      <vt:lpstr>Century Gothic</vt:lpstr>
      <vt:lpstr>Helvetica Regular</vt:lpstr>
      <vt:lpstr>微軟正黑體</vt:lpstr>
      <vt:lpstr>Calibri</vt:lpstr>
      <vt:lpstr>新細明體</vt:lpstr>
      <vt:lpstr>Calibri Light</vt:lpstr>
      <vt:lpstr>華康儷中黑</vt:lpstr>
      <vt:lpstr>Garamond</vt:lpstr>
      <vt:lpstr>Raleway</vt:lpstr>
      <vt:lpstr>Heiti TC Light</vt:lpstr>
      <vt:lpstr>Tahoma</vt:lpstr>
      <vt:lpstr>2_Custom Design</vt:lpstr>
      <vt:lpstr>1_Custom Design</vt:lpstr>
      <vt:lpstr>Custom Design</vt:lpstr>
      <vt:lpstr>4_Office Theme</vt:lpstr>
      <vt:lpstr>22_Office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有了簡訊通知真的很正！ 想知道更正的嗎？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十二週Leader訓練</dc:title>
  <dc:creator>Apple Lee</dc:creator>
  <cp:lastModifiedBy>Chelsie Lee</cp:lastModifiedBy>
  <cp:revision>491</cp:revision>
  <cp:lastPrinted>2017-09-30T09:13:32Z</cp:lastPrinted>
  <dcterms:created xsi:type="dcterms:W3CDTF">2008-11-20T14:38:07Z</dcterms:created>
  <dcterms:modified xsi:type="dcterms:W3CDTF">2017-11-08T06:42:01Z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1033-9.1.0.4550</vt:lpwstr>
  </property>
</Properties>
</file>